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7"/>
  </p:notesMasterIdLst>
  <p:sldIdLst>
    <p:sldId id="256" r:id="rId2"/>
    <p:sldId id="378" r:id="rId3"/>
    <p:sldId id="259" r:id="rId4"/>
    <p:sldId id="258" r:id="rId5"/>
    <p:sldId id="260" r:id="rId6"/>
    <p:sldId id="261" r:id="rId7"/>
    <p:sldId id="275" r:id="rId8"/>
    <p:sldId id="276" r:id="rId9"/>
    <p:sldId id="277" r:id="rId10"/>
    <p:sldId id="263" r:id="rId11"/>
    <p:sldId id="376" r:id="rId12"/>
    <p:sldId id="377" r:id="rId13"/>
    <p:sldId id="375" r:id="rId14"/>
    <p:sldId id="373" r:id="rId15"/>
    <p:sldId id="374" r:id="rId16"/>
    <p:sldId id="355" r:id="rId17"/>
    <p:sldId id="292" r:id="rId18"/>
    <p:sldId id="293" r:id="rId19"/>
    <p:sldId id="379" r:id="rId20"/>
    <p:sldId id="340" r:id="rId21"/>
    <p:sldId id="339" r:id="rId22"/>
    <p:sldId id="342" r:id="rId23"/>
    <p:sldId id="343" r:id="rId24"/>
    <p:sldId id="303" r:id="rId25"/>
    <p:sldId id="338" r:id="rId26"/>
    <p:sldId id="341" r:id="rId27"/>
    <p:sldId id="302" r:id="rId28"/>
    <p:sldId id="372" r:id="rId29"/>
    <p:sldId id="356" r:id="rId30"/>
    <p:sldId id="360" r:id="rId31"/>
    <p:sldId id="358" r:id="rId32"/>
    <p:sldId id="359" r:id="rId33"/>
    <p:sldId id="361" r:id="rId34"/>
    <p:sldId id="362" r:id="rId35"/>
    <p:sldId id="363" r:id="rId36"/>
    <p:sldId id="369" r:id="rId37"/>
    <p:sldId id="368" r:id="rId38"/>
    <p:sldId id="370" r:id="rId39"/>
    <p:sldId id="367" r:id="rId40"/>
    <p:sldId id="364" r:id="rId41"/>
    <p:sldId id="371" r:id="rId42"/>
    <p:sldId id="366" r:id="rId43"/>
    <p:sldId id="271" r:id="rId44"/>
    <p:sldId id="380"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tinanandini2002@gmail.com" userId="6a4f84dd30543642" providerId="LiveId" clId="{0CEDA7E3-301F-44FA-B190-B186F755B168}"/>
    <pc:docChg chg="custSel addSld modSld">
      <pc:chgData name="battinanandini2002@gmail.com" userId="6a4f84dd30543642" providerId="LiveId" clId="{0CEDA7E3-301F-44FA-B190-B186F755B168}" dt="2022-08-09T18:46:31.510" v="25" actId="123"/>
      <pc:docMkLst>
        <pc:docMk/>
      </pc:docMkLst>
      <pc:sldChg chg="modSp mod">
        <pc:chgData name="battinanandini2002@gmail.com" userId="6a4f84dd30543642" providerId="LiveId" clId="{0CEDA7E3-301F-44FA-B190-B186F755B168}" dt="2022-08-09T18:39:23.873" v="9" actId="20577"/>
        <pc:sldMkLst>
          <pc:docMk/>
          <pc:sldMk cId="0" sldId="258"/>
        </pc:sldMkLst>
        <pc:spChg chg="mod">
          <ac:chgData name="battinanandini2002@gmail.com" userId="6a4f84dd30543642" providerId="LiveId" clId="{0CEDA7E3-301F-44FA-B190-B186F755B168}" dt="2022-08-09T18:39:23.873" v="9" actId="20577"/>
          <ac:spMkLst>
            <pc:docMk/>
            <pc:sldMk cId="0" sldId="258"/>
            <ac:spMk id="3" creationId="{00000000-0000-0000-0000-000000000000}"/>
          </ac:spMkLst>
        </pc:spChg>
      </pc:sldChg>
      <pc:sldChg chg="modSp mod">
        <pc:chgData name="battinanandini2002@gmail.com" userId="6a4f84dd30543642" providerId="LiveId" clId="{0CEDA7E3-301F-44FA-B190-B186F755B168}" dt="2022-08-09T18:34:44.185" v="7" actId="27636"/>
        <pc:sldMkLst>
          <pc:docMk/>
          <pc:sldMk cId="0" sldId="259"/>
        </pc:sldMkLst>
        <pc:spChg chg="mod">
          <ac:chgData name="battinanandini2002@gmail.com" userId="6a4f84dd30543642" providerId="LiveId" clId="{0CEDA7E3-301F-44FA-B190-B186F755B168}" dt="2022-08-09T18:34:44.185" v="7" actId="27636"/>
          <ac:spMkLst>
            <pc:docMk/>
            <pc:sldMk cId="0" sldId="259"/>
            <ac:spMk id="3" creationId="{00000000-0000-0000-0000-000000000000}"/>
          </ac:spMkLst>
        </pc:spChg>
      </pc:sldChg>
      <pc:sldChg chg="modSp new mod">
        <pc:chgData name="battinanandini2002@gmail.com" userId="6a4f84dd30543642" providerId="LiveId" clId="{0CEDA7E3-301F-44FA-B190-B186F755B168}" dt="2022-08-09T18:46:31.510" v="25" actId="123"/>
        <pc:sldMkLst>
          <pc:docMk/>
          <pc:sldMk cId="3333747469" sldId="268"/>
        </pc:sldMkLst>
        <pc:spChg chg="mod">
          <ac:chgData name="battinanandini2002@gmail.com" userId="6a4f84dd30543642" providerId="LiveId" clId="{0CEDA7E3-301F-44FA-B190-B186F755B168}" dt="2022-08-09T18:45:49.325" v="19" actId="20577"/>
          <ac:spMkLst>
            <pc:docMk/>
            <pc:sldMk cId="3333747469" sldId="268"/>
            <ac:spMk id="2" creationId="{EEF220DD-CEFB-F698-966E-829CB72B18BC}"/>
          </ac:spMkLst>
        </pc:spChg>
        <pc:spChg chg="mod">
          <ac:chgData name="battinanandini2002@gmail.com" userId="6a4f84dd30543642" providerId="LiveId" clId="{0CEDA7E3-301F-44FA-B190-B186F755B168}" dt="2022-08-09T18:46:31.510" v="25" actId="123"/>
          <ac:spMkLst>
            <pc:docMk/>
            <pc:sldMk cId="3333747469" sldId="268"/>
            <ac:spMk id="3" creationId="{6C7E442A-5BD1-6706-3D7F-785399A822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71D-5C35-442C-B017-CDA097267E07}" type="datetimeFigureOut">
              <a:rPr lang="en-IN" smtClean="0"/>
              <a:t>13-12-2022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9C454-2652-4265-BD48-0C1118E27087}" type="slidenum">
              <a:rPr lang="en-IN" smtClean="0"/>
              <a:t>‹#›</a:t>
            </a:fld>
            <a:endParaRPr lang="en-IN"/>
          </a:p>
        </p:txBody>
      </p:sp>
    </p:spTree>
    <p:extLst>
      <p:ext uri="{BB962C8B-B14F-4D97-AF65-F5344CB8AC3E}">
        <p14:creationId xmlns:p14="http://schemas.microsoft.com/office/powerpoint/2010/main" val="2173482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F91C94A7-207E-4022-8942-1B6D70E5515D}" type="datetime1">
              <a:rPr lang="en-US" smtClean="0"/>
              <a:t>12/13/2022</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t>Weapon Detection in Real-Time CCTV Videos Using Deep Learning                  			    				           Batch-4</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825691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5D716-1C8F-4567-863E-A1CFF794E00E}" type="datetime1">
              <a:rPr lang="en-US" smtClean="0"/>
              <a:t>12/13/2022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56378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5F23BA-8439-40D2-A71E-7A857E368E71}" type="datetime1">
              <a:rPr lang="en-US" smtClean="0"/>
              <a:t>12/13/2022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572728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032C0F-E6F7-4B09-ADE6-07F309768D56}" type="datetime1">
              <a:rPr lang="en-US" smtClean="0"/>
              <a:t>12/13/2022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618496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2F3E6-2025-4660-B150-2BE325312A33}" type="datetime1">
              <a:rPr lang="en-US" smtClean="0"/>
              <a:t>12/13/2022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819911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3635F46-DC56-45A5-966E-556582D77A7B}" type="datetime1">
              <a:rPr lang="en-US" smtClean="0"/>
              <a:t>12/13/2022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370274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1A9D2B2-2AE2-4067-8387-00341160FA84}" type="datetime1">
              <a:rPr lang="en-US" smtClean="0"/>
              <a:t>12/13/2022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006014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4B438BC4-4729-441D-BC3D-055CD4050F05}" type="datetime1">
              <a:rPr lang="en-US" smtClean="0"/>
              <a:t>12/13/2022</a:t>
            </a:fld>
            <a:endParaRPr lang="en-US"/>
          </a:p>
        </p:txBody>
      </p:sp>
      <p:sp>
        <p:nvSpPr>
          <p:cNvPr id="5" name="Footer Placeholder 4"/>
          <p:cNvSpPr>
            <a:spLocks noGrp="1"/>
          </p:cNvSpPr>
          <p:nvPr>
            <p:ph type="ftr" sz="quarter" idx="11"/>
          </p:nvPr>
        </p:nvSpPr>
        <p:spPr>
          <a:xfrm>
            <a:off x="516133" y="6387910"/>
            <a:ext cx="3859795" cy="228660"/>
          </a:xfrm>
        </p:spPr>
        <p:txBody>
          <a:bodyPr/>
          <a:lstStyle/>
          <a:p>
            <a:r>
              <a:rPr lang="en-US"/>
              <a:t>Weapon Detection in Real-Time CCTV Videos Using Deep Learning                  			    				           Batch-4</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147623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D2BC9-29EA-4460-A917-827D461B308C}" type="datetime1">
              <a:rPr lang="en-US" smtClean="0"/>
              <a:t>12/13/2022</a:t>
            </a:fld>
            <a:endParaRPr lang="en-US"/>
          </a:p>
        </p:txBody>
      </p:sp>
      <p:sp>
        <p:nvSpPr>
          <p:cNvPr id="5" name="Footer Placeholder 4"/>
          <p:cNvSpPr>
            <a:spLocks noGrp="1"/>
          </p:cNvSpPr>
          <p:nvPr>
            <p:ph type="ftr" sz="quarter" idx="11"/>
          </p:nvPr>
        </p:nvSpPr>
        <p:spPr>
          <a:xfrm>
            <a:off x="538546" y="6365498"/>
            <a:ext cx="3859795" cy="228660"/>
          </a:xfrm>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34192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8F72A-2F0F-4188-9959-B17D1B238032}" type="datetime1">
              <a:rPr lang="en-US" smtClean="0"/>
              <a:t>12/13/2022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2683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88AC61-E7DE-47A5-9AEF-ED1E280AF96C}" type="datetime1">
              <a:rPr lang="en-US" smtClean="0"/>
              <a:t>12/13/2022</a:t>
            </a:fld>
            <a:endParaRPr lang="en-US"/>
          </a:p>
        </p:txBody>
      </p:sp>
      <p:sp>
        <p:nvSpPr>
          <p:cNvPr id="5" name="Footer Placeholder 4"/>
          <p:cNvSpPr>
            <a:spLocks noGrp="1"/>
          </p:cNvSpPr>
          <p:nvPr>
            <p:ph type="ftr" sz="quarter" idx="11"/>
          </p:nvPr>
        </p:nvSpPr>
        <p:spPr/>
        <p:txBody>
          <a:bodyPr/>
          <a:lstStyle/>
          <a:p>
            <a:r>
              <a:rPr lang="en-US"/>
              <a:t>Weapon Detection in Real-Time CCTV Videos Using Deep Learning                  			    				           Batch-4</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4025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6CCA84-1FBB-45A0-BA9F-AFE56924EF80}" type="datetime1">
              <a:rPr lang="en-US" smtClean="0"/>
              <a:t>12/13/2022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314552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F842F7-CB33-4769-AC05-E69D9FA55F73}" type="datetime1">
              <a:rPr lang="en-US" smtClean="0"/>
              <a:t>12/13/2022</a:t>
            </a:fld>
            <a:endParaRPr lang="en-US"/>
          </a:p>
        </p:txBody>
      </p:sp>
      <p:sp>
        <p:nvSpPr>
          <p:cNvPr id="8" name="Footer Placeholder 7"/>
          <p:cNvSpPr>
            <a:spLocks noGrp="1"/>
          </p:cNvSpPr>
          <p:nvPr>
            <p:ph type="ftr" sz="quarter" idx="11"/>
          </p:nvPr>
        </p:nvSpPr>
        <p:spPr/>
        <p:txBody>
          <a:bodyPr/>
          <a:lstStyle/>
          <a:p>
            <a:r>
              <a:rPr lang="en-US"/>
              <a:t>Weapon Detection in Real-Time CCTV Videos Using Deep Learning                  			    				           Batch-4</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80678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B39E85-A815-4CF0-86DD-54096AB35832}" type="datetime1">
              <a:rPr lang="en-US" smtClean="0"/>
              <a:t>12/13/2022</a:t>
            </a:fld>
            <a:endParaRPr lang="en-US"/>
          </a:p>
        </p:txBody>
      </p:sp>
      <p:sp>
        <p:nvSpPr>
          <p:cNvPr id="4" name="Footer Placeholder 3"/>
          <p:cNvSpPr>
            <a:spLocks noGrp="1"/>
          </p:cNvSpPr>
          <p:nvPr>
            <p:ph type="ftr" sz="quarter" idx="11"/>
          </p:nvPr>
        </p:nvSpPr>
        <p:spPr/>
        <p:txBody>
          <a:bodyPr/>
          <a:lstStyle/>
          <a:p>
            <a:r>
              <a:rPr lang="en-US"/>
              <a:t>Weapon Detection in Real-Time CCTV Videos Using Deep Learning                  			    				           Batch-4</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57130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6C30130B-7477-4C5F-B615-B4884CE2E9C9}" type="datetime1">
              <a:rPr lang="en-US" smtClean="0"/>
              <a:t>12/13/2022</a:t>
            </a:fld>
            <a:endParaRPr lang="en-US"/>
          </a:p>
        </p:txBody>
      </p:sp>
      <p:sp>
        <p:nvSpPr>
          <p:cNvPr id="3" name="Footer Placeholder 2"/>
          <p:cNvSpPr>
            <a:spLocks noGrp="1"/>
          </p:cNvSpPr>
          <p:nvPr>
            <p:ph type="ftr" sz="quarter" idx="11"/>
          </p:nvPr>
        </p:nvSpPr>
        <p:spPr/>
        <p:txBody>
          <a:bodyPr/>
          <a:lstStyle/>
          <a:p>
            <a:r>
              <a:rPr lang="en-US"/>
              <a:t>Weapon Detection in Real-Time CCTV Videos Using Deep Learning                  			    				           Batch-4</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18007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95386-4B6B-4289-85CE-6EE0E5E4B72F}" type="datetime1">
              <a:rPr lang="en-US" smtClean="0"/>
              <a:t>12/13/2022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278732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732EB0-7244-466D-9EAA-CB6136EFF29A}" type="datetime1">
              <a:rPr lang="en-US" smtClean="0"/>
              <a:t>12/13/2022</a:t>
            </a:fld>
            <a:endParaRPr lang="en-US"/>
          </a:p>
        </p:txBody>
      </p:sp>
      <p:sp>
        <p:nvSpPr>
          <p:cNvPr id="6" name="Footer Placeholder 5"/>
          <p:cNvSpPr>
            <a:spLocks noGrp="1"/>
          </p:cNvSpPr>
          <p:nvPr>
            <p:ph type="ftr" sz="quarter" idx="11"/>
          </p:nvPr>
        </p:nvSpPr>
        <p:spPr/>
        <p:txBody>
          <a:bodyPr/>
          <a:lstStyle/>
          <a:p>
            <a:r>
              <a:rPr lang="en-US"/>
              <a:t>Weapon Detection in Real-Time CCTV Videos Using Deep Learning                  			    				           Batch-4</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A5A435B-81E9-4357-A82E-A4F07391AE6F}" type="slidenum">
              <a:rPr lang="en-US" smtClean="0"/>
              <a:t>‹#›</a:t>
            </a:fld>
            <a:endParaRPr lang="en-US"/>
          </a:p>
        </p:txBody>
      </p:sp>
    </p:spTree>
    <p:extLst>
      <p:ext uri="{BB962C8B-B14F-4D97-AF65-F5344CB8AC3E}">
        <p14:creationId xmlns:p14="http://schemas.microsoft.com/office/powerpoint/2010/main" val="105937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41E3BDE0-921D-4D28-AA7E-7EB39562044D}" type="datetime1">
              <a:rPr lang="en-US" smtClean="0"/>
              <a:t>12/13/2022</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t>Weapon Detection in Real-Time CCTV Videos Using Deep Learning                  			    				           Batch-4</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4A5A435B-81E9-4357-A82E-A4F07391AE6F}" type="slidenum">
              <a:rPr lang="en-US" smtClean="0"/>
              <a:t>‹#›</a:t>
            </a:fld>
            <a:endParaRPr lang="en-US"/>
          </a:p>
        </p:txBody>
      </p:sp>
    </p:spTree>
    <p:extLst>
      <p:ext uri="{BB962C8B-B14F-4D97-AF65-F5344CB8AC3E}">
        <p14:creationId xmlns:p14="http://schemas.microsoft.com/office/powerpoint/2010/main" val="292373574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176" y="1219200"/>
            <a:ext cx="7851648" cy="18288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Weapon Detection in Real-Time CCTV Videos Using Deep Learning</a:t>
            </a:r>
          </a:p>
        </p:txBody>
      </p:sp>
      <p:sp>
        <p:nvSpPr>
          <p:cNvPr id="3" name="Subtitle 2"/>
          <p:cNvSpPr>
            <a:spLocks noGrp="1"/>
          </p:cNvSpPr>
          <p:nvPr>
            <p:ph type="subTitle" idx="1"/>
          </p:nvPr>
        </p:nvSpPr>
        <p:spPr>
          <a:xfrm>
            <a:off x="5143500" y="4244608"/>
            <a:ext cx="4343400" cy="1631216"/>
          </a:xfrm>
        </p:spPr>
        <p:txBody>
          <a:bodyPr>
            <a:noAutofit/>
          </a:bodyPr>
          <a:lstStyle/>
          <a:p>
            <a:r>
              <a:rPr lang="en-IN" sz="1600" dirty="0">
                <a:solidFill>
                  <a:schemeClr val="bg1"/>
                </a:solidFill>
                <a:latin typeface="Times New Roman" panose="02020603050405020304" pitchFamily="18" charset="0"/>
                <a:cs typeface="Times New Roman" panose="02020603050405020304" pitchFamily="18" charset="0"/>
              </a:rPr>
              <a:t>Guided by </a:t>
            </a:r>
          </a:p>
          <a:p>
            <a:r>
              <a:rPr lang="en-IN" sz="1600" dirty="0" err="1">
                <a:solidFill>
                  <a:schemeClr val="bg1"/>
                </a:solidFill>
                <a:latin typeface="Times New Roman" panose="02020603050405020304" pitchFamily="18" charset="0"/>
                <a:cs typeface="Times New Roman" panose="02020603050405020304" pitchFamily="18" charset="0"/>
              </a:rPr>
              <a:t>Dr.</a:t>
            </a:r>
            <a:r>
              <a:rPr lang="en-IN" sz="1600" dirty="0">
                <a:solidFill>
                  <a:schemeClr val="bg1"/>
                </a:solidFill>
                <a:latin typeface="Times New Roman" panose="02020603050405020304" pitchFamily="18" charset="0"/>
                <a:cs typeface="Times New Roman" panose="02020603050405020304" pitchFamily="18" charset="0"/>
              </a:rPr>
              <a:t> R. Lakshmi </a:t>
            </a:r>
            <a:r>
              <a:rPr lang="en-IN" sz="1600" dirty="0" err="1">
                <a:solidFill>
                  <a:schemeClr val="bg1"/>
                </a:solidFill>
                <a:latin typeface="Times New Roman" panose="02020603050405020304" pitchFamily="18" charset="0"/>
                <a:cs typeface="Times New Roman" panose="02020603050405020304" pitchFamily="18" charset="0"/>
              </a:rPr>
              <a:t>Tulasi</a:t>
            </a:r>
            <a:r>
              <a:rPr lang="en-IN" sz="1600" dirty="0">
                <a:solidFill>
                  <a:schemeClr val="bg1"/>
                </a:solidFill>
                <a:latin typeface="Times New Roman" panose="02020603050405020304" pitchFamily="18" charset="0"/>
                <a:cs typeface="Times New Roman" panose="02020603050405020304" pitchFamily="18" charset="0"/>
              </a:rPr>
              <a:t> </a:t>
            </a:r>
          </a:p>
          <a:p>
            <a:r>
              <a:rPr lang="en-IN" sz="1600" dirty="0" err="1">
                <a:solidFill>
                  <a:schemeClr val="bg1"/>
                </a:solidFill>
                <a:latin typeface="Times New Roman" panose="02020603050405020304" pitchFamily="18" charset="0"/>
                <a:cs typeface="Times New Roman" panose="02020603050405020304" pitchFamily="18" charset="0"/>
              </a:rPr>
              <a:t>Incharge</a:t>
            </a:r>
            <a:r>
              <a:rPr lang="en-IN" sz="1600" dirty="0">
                <a:solidFill>
                  <a:schemeClr val="bg1"/>
                </a:solidFill>
                <a:latin typeface="Times New Roman" panose="02020603050405020304" pitchFamily="18" charset="0"/>
                <a:cs typeface="Times New Roman" panose="02020603050405020304" pitchFamily="18" charset="0"/>
              </a:rPr>
              <a:t>:</a:t>
            </a:r>
          </a:p>
          <a:p>
            <a:r>
              <a:rPr lang="en-US" sz="1600" dirty="0">
                <a:solidFill>
                  <a:schemeClr val="bg1"/>
                </a:solidFill>
                <a:latin typeface="Times New Roman" panose="02020603050405020304" pitchFamily="18" charset="0"/>
                <a:cs typeface="Times New Roman" panose="02020603050405020304" pitchFamily="18" charset="0"/>
              </a:rPr>
              <a:t>Dr. B. Vara Prasad Rao</a:t>
            </a:r>
          </a:p>
        </p:txBody>
      </p:sp>
      <p:sp>
        <p:nvSpPr>
          <p:cNvPr id="5" name="Footer Placeholder 4">
            <a:extLst>
              <a:ext uri="{FF2B5EF4-FFF2-40B4-BE49-F238E27FC236}">
                <a16:creationId xmlns:a16="http://schemas.microsoft.com/office/drawing/2014/main" id="{5FC9875B-1538-07E6-5556-6C472DFCFE81}"/>
              </a:ext>
            </a:extLst>
          </p:cNvPr>
          <p:cNvSpPr>
            <a:spLocks noGrp="1"/>
          </p:cNvSpPr>
          <p:nvPr>
            <p:ph type="ftr" sz="quarter" idx="11"/>
          </p:nvPr>
        </p:nvSpPr>
        <p:spPr>
          <a:xfrm>
            <a:off x="457200" y="6379707"/>
            <a:ext cx="8381999" cy="365125"/>
          </a:xfrm>
        </p:spPr>
        <p:txBody>
          <a:bodyPr/>
          <a:lstStyle/>
          <a:p>
            <a:r>
              <a:rPr lang="en-US" dirty="0">
                <a:solidFill>
                  <a:schemeClr val="accent1">
                    <a:alpha val="60000"/>
                  </a:schemeClr>
                </a:solidFill>
              </a:rPr>
              <a:t>Weapon Detection in Real-Time CCTV Videos Using Deep Learning                  			    				           Batch-4</a:t>
            </a:r>
          </a:p>
        </p:txBody>
      </p:sp>
      <p:sp>
        <p:nvSpPr>
          <p:cNvPr id="6" name="Slide Number Placeholder 5">
            <a:extLst>
              <a:ext uri="{FF2B5EF4-FFF2-40B4-BE49-F238E27FC236}">
                <a16:creationId xmlns:a16="http://schemas.microsoft.com/office/drawing/2014/main" id="{A0F8276C-2989-E7DD-EAA5-DC32B6B87975}"/>
              </a:ext>
            </a:extLst>
          </p:cNvPr>
          <p:cNvSpPr>
            <a:spLocks noGrp="1"/>
          </p:cNvSpPr>
          <p:nvPr>
            <p:ph type="sldNum" sz="quarter" idx="12"/>
          </p:nvPr>
        </p:nvSpPr>
        <p:spPr/>
        <p:txBody>
          <a:bodyPr/>
          <a:lstStyle/>
          <a:p>
            <a:fld id="{4A5A435B-81E9-4357-A82E-A4F07391AE6F}" type="slidenum">
              <a:rPr lang="en-US" smtClean="0"/>
              <a:t>1</a:t>
            </a:fld>
            <a:endParaRPr lang="en-US"/>
          </a:p>
        </p:txBody>
      </p:sp>
      <p:sp>
        <p:nvSpPr>
          <p:cNvPr id="4" name="TextBox 3"/>
          <p:cNvSpPr txBox="1"/>
          <p:nvPr/>
        </p:nvSpPr>
        <p:spPr>
          <a:xfrm>
            <a:off x="646176" y="4367719"/>
            <a:ext cx="4876800" cy="1508105"/>
          </a:xfrm>
          <a:prstGeom prst="rect">
            <a:avLst/>
          </a:prstGeom>
          <a:noFill/>
        </p:spPr>
        <p:txBody>
          <a:bodyPr wrap="square" rtlCol="0">
            <a:spAutoFit/>
          </a:bodyPr>
          <a:lstStyle/>
          <a:p>
            <a:pPr algn="just"/>
            <a:r>
              <a:rPr lang="en-IN" dirty="0">
                <a:solidFill>
                  <a:schemeClr val="bg1"/>
                </a:solidFill>
                <a:latin typeface="Times New Roman" panose="02020603050405020304" pitchFamily="18" charset="0"/>
                <a:cs typeface="Times New Roman" panose="02020603050405020304" pitchFamily="18" charset="0"/>
              </a:rPr>
              <a:t>Batch No : 4</a:t>
            </a:r>
          </a:p>
          <a:p>
            <a:pPr algn="just"/>
            <a:r>
              <a:rPr lang="en-IN" dirty="0" err="1">
                <a:solidFill>
                  <a:schemeClr val="bg1"/>
                </a:solidFill>
                <a:latin typeface="Times New Roman" panose="02020603050405020304" pitchFamily="18" charset="0"/>
                <a:cs typeface="Times New Roman" panose="02020603050405020304" pitchFamily="18" charset="0"/>
              </a:rPr>
              <a:t>Battina</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Nandini</a:t>
            </a:r>
            <a:r>
              <a:rPr lang="en-IN" dirty="0">
                <a:solidFill>
                  <a:schemeClr val="bg1"/>
                </a:solidFill>
                <a:latin typeface="Times New Roman" panose="02020603050405020304" pitchFamily="18" charset="0"/>
                <a:cs typeface="Times New Roman" panose="02020603050405020304" pitchFamily="18" charset="0"/>
              </a:rPr>
              <a:t>(Y19CS003)</a:t>
            </a:r>
          </a:p>
          <a:p>
            <a:pPr algn="just"/>
            <a:r>
              <a:rPr lang="en-IN" dirty="0" err="1">
                <a:solidFill>
                  <a:schemeClr val="bg1"/>
                </a:solidFill>
                <a:latin typeface="Times New Roman" panose="02020603050405020304" pitchFamily="18" charset="0"/>
                <a:cs typeface="Times New Roman" panose="02020603050405020304" pitchFamily="18" charset="0"/>
              </a:rPr>
              <a:t>Choday</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Swetha</a:t>
            </a:r>
            <a:r>
              <a:rPr lang="en-IN" dirty="0">
                <a:solidFill>
                  <a:schemeClr val="bg1"/>
                </a:solidFill>
                <a:latin typeface="Times New Roman" panose="02020603050405020304" pitchFamily="18" charset="0"/>
                <a:cs typeface="Times New Roman" panose="02020603050405020304" pitchFamily="18" charset="0"/>
              </a:rPr>
              <a:t>(Y19CS024)</a:t>
            </a:r>
          </a:p>
          <a:p>
            <a:pPr algn="just"/>
            <a:r>
              <a:rPr lang="en-IN" dirty="0" err="1">
                <a:solidFill>
                  <a:schemeClr val="bg1"/>
                </a:solidFill>
                <a:latin typeface="Times New Roman" panose="02020603050405020304" pitchFamily="18" charset="0"/>
                <a:cs typeface="Times New Roman" panose="02020603050405020304" pitchFamily="18" charset="0"/>
              </a:rPr>
              <a:t>Chittemsetty</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Roopa</a:t>
            </a:r>
            <a:r>
              <a:rPr lang="en-IN" dirty="0">
                <a:solidFill>
                  <a:schemeClr val="bg1"/>
                </a:solidFill>
                <a:latin typeface="Times New Roman" panose="02020603050405020304" pitchFamily="18" charset="0"/>
                <a:cs typeface="Times New Roman" panose="02020603050405020304" pitchFamily="18" charset="0"/>
              </a:rPr>
              <a:t> Devi(Y19CS023)</a:t>
            </a:r>
          </a:p>
          <a:p>
            <a:pPr algn="just"/>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p>
        </p:txBody>
      </p:sp>
      <p:sp>
        <p:nvSpPr>
          <p:cNvPr id="3" name="Content Placeholder 2"/>
          <p:cNvSpPr>
            <a:spLocks noGrp="1"/>
          </p:cNvSpPr>
          <p:nvPr>
            <p:ph idx="1"/>
          </p:nvPr>
        </p:nvSpPr>
        <p:spPr>
          <a:xfrm>
            <a:off x="674075" y="2133600"/>
            <a:ext cx="6969661" cy="4165850"/>
          </a:xfrm>
        </p:spPr>
        <p:txBody>
          <a:bodyPr>
            <a:normAutofit/>
          </a:bodyPr>
          <a:lstStyle/>
          <a:p>
            <a:r>
              <a:rPr lang="en-US" sz="2000" dirty="0">
                <a:latin typeface="Times New Roman" panose="02020603050405020304" pitchFamily="18" charset="0"/>
                <a:cs typeface="Times New Roman" panose="02020603050405020304" pitchFamily="18" charset="0"/>
              </a:rPr>
              <a:t>Software Requirements:</a:t>
            </a:r>
          </a:p>
          <a:p>
            <a:pPr marL="0" indent="0">
              <a:buNone/>
            </a:pPr>
            <a:r>
              <a:rPr lang="en-US" sz="2000" dirty="0">
                <a:latin typeface="Times New Roman" panose="02020603050405020304" pitchFamily="18" charset="0"/>
                <a:cs typeface="Times New Roman" panose="02020603050405020304" pitchFamily="18" charset="0"/>
              </a:rPr>
              <a:t>	Operating system : Windows 10 and above</a:t>
            </a:r>
          </a:p>
          <a:p>
            <a:pPr marL="0" indent="0">
              <a:buNone/>
            </a:pPr>
            <a:r>
              <a:rPr lang="en-US" sz="2000" dirty="0">
                <a:latin typeface="Times New Roman" panose="02020603050405020304" pitchFamily="18" charset="0"/>
                <a:cs typeface="Times New Roman" panose="02020603050405020304" pitchFamily="18" charset="0"/>
              </a:rPr>
              <a:t>	Language Requirement : Python</a:t>
            </a:r>
          </a:p>
          <a:p>
            <a:r>
              <a:rPr lang="en-US" sz="2000" dirty="0">
                <a:latin typeface="Times New Roman" panose="02020603050405020304" pitchFamily="18" charset="0"/>
                <a:cs typeface="Times New Roman" panose="02020603050405020304" pitchFamily="18" charset="0"/>
              </a:rPr>
              <a:t>Hardware requirements:</a:t>
            </a:r>
          </a:p>
          <a:p>
            <a:pPr marL="0" indent="0" algn="just">
              <a:buNone/>
            </a:pPr>
            <a:r>
              <a:rPr lang="en-US" sz="2000" dirty="0">
                <a:latin typeface="Times New Roman" panose="02020603050405020304" pitchFamily="18" charset="0"/>
                <a:cs typeface="Times New Roman" panose="02020603050405020304" pitchFamily="18" charset="0"/>
              </a:rPr>
              <a:t>	Processor: i5 processor based computer</a:t>
            </a:r>
          </a:p>
          <a:p>
            <a:pPr marL="0" indent="0">
              <a:buNone/>
            </a:pPr>
            <a:r>
              <a:rPr lang="en-US" sz="2000" dirty="0">
                <a:latin typeface="Times New Roman" panose="02020603050405020304" pitchFamily="18" charset="0"/>
                <a:cs typeface="Times New Roman" panose="02020603050405020304" pitchFamily="18" charset="0"/>
              </a:rPr>
              <a:t>	Good Internet Connectivity</a:t>
            </a:r>
          </a:p>
          <a:p>
            <a:pPr marL="0" indent="0">
              <a:buNone/>
            </a:pPr>
            <a:r>
              <a:rPr lang="en-US" sz="2000" dirty="0">
                <a:latin typeface="Times New Roman" panose="02020603050405020304" pitchFamily="18" charset="0"/>
                <a:cs typeface="Times New Roman" panose="02020603050405020304" pitchFamily="18" charset="0"/>
              </a:rPr>
              <a:t>	Memory: 1GB</a:t>
            </a:r>
          </a:p>
          <a:p>
            <a:pPr marL="0" indent="0">
              <a:buNone/>
            </a:pPr>
            <a:r>
              <a:rPr lang="en-US" sz="2000" dirty="0">
                <a:latin typeface="Times New Roman" panose="02020603050405020304" pitchFamily="18" charset="0"/>
                <a:cs typeface="Times New Roman" panose="02020603050405020304" pitchFamily="18" charset="0"/>
              </a:rPr>
              <a:t>	Hard Drive : 50GB</a:t>
            </a:r>
          </a:p>
        </p:txBody>
      </p:sp>
      <p:sp>
        <p:nvSpPr>
          <p:cNvPr id="5" name="Footer Placeholder 4">
            <a:extLst>
              <a:ext uri="{FF2B5EF4-FFF2-40B4-BE49-F238E27FC236}">
                <a16:creationId xmlns:a16="http://schemas.microsoft.com/office/drawing/2014/main" id="{F50263AE-0218-9C18-4BB3-D6A5DF65D30E}"/>
              </a:ext>
            </a:extLst>
          </p:cNvPr>
          <p:cNvSpPr>
            <a:spLocks noGrp="1"/>
          </p:cNvSpPr>
          <p:nvPr>
            <p:ph type="ftr" sz="quarter" idx="11"/>
          </p:nvPr>
        </p:nvSpPr>
        <p:spPr>
          <a:xfrm>
            <a:off x="152401" y="6299450"/>
            <a:ext cx="8317524" cy="342726"/>
          </a:xfrm>
        </p:spPr>
        <p:txBody>
          <a:bodyPr/>
          <a:lstStyle/>
          <a:p>
            <a:r>
              <a:rPr lang="en-US" dirty="0"/>
              <a:t>Weapon Detection in Real-Time CCTV Videos Using Deep Learning                  			    				           Batch-4</a:t>
            </a:r>
          </a:p>
        </p:txBody>
      </p:sp>
      <p:sp>
        <p:nvSpPr>
          <p:cNvPr id="6" name="Slide Number Placeholder 5">
            <a:extLst>
              <a:ext uri="{FF2B5EF4-FFF2-40B4-BE49-F238E27FC236}">
                <a16:creationId xmlns:a16="http://schemas.microsoft.com/office/drawing/2014/main" id="{47A99CC8-2940-5862-F0EB-5EE70878C5D6}"/>
              </a:ext>
            </a:extLst>
          </p:cNvPr>
          <p:cNvSpPr>
            <a:spLocks noGrp="1"/>
          </p:cNvSpPr>
          <p:nvPr>
            <p:ph type="sldNum" sz="quarter" idx="12"/>
          </p:nvPr>
        </p:nvSpPr>
        <p:spPr/>
        <p:txBody>
          <a:bodyPr/>
          <a:lstStyle/>
          <a:p>
            <a:fld id="{4A5A435B-81E9-4357-A82E-A4F07391AE6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6CBF-1BBA-49B9-91B9-BF169B0F6394}"/>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9C027088-1142-4CFD-AD05-3482A4E459D3}"/>
              </a:ext>
            </a:extLst>
          </p:cNvPr>
          <p:cNvSpPr>
            <a:spLocks noGrp="1"/>
          </p:cNvSpPr>
          <p:nvPr>
            <p:ph idx="1"/>
          </p:nvPr>
        </p:nvSpPr>
        <p:spPr>
          <a:xfrm>
            <a:off x="272304" y="2749199"/>
            <a:ext cx="8566897" cy="3204468"/>
          </a:xfrm>
        </p:spPr>
        <p:txBody>
          <a:bodyPr/>
          <a:lstStyle/>
          <a:p>
            <a:pPr algn="just"/>
            <a:r>
              <a:rPr lang="en-IN" dirty="0">
                <a:latin typeface="Times New Roman" panose="02020603050405020304" pitchFamily="18" charset="0"/>
                <a:cs typeface="Times New Roman" panose="02020603050405020304" pitchFamily="18" charset="0"/>
              </a:rPr>
              <a:t>Object Recognition:</a:t>
            </a:r>
          </a:p>
          <a:p>
            <a:pPr marL="0" indent="0" algn="just">
              <a:buNone/>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the name suggests, it is the process of predicting the real class or category of an image to which it belongs by making probability high only for that particular class. CNN’s are used to efficiently perform this process.</a:t>
            </a:r>
            <a:endParaRPr lang="en-IN" dirty="0">
              <a:latin typeface="Times New Roman" panose="02020603050405020304" pitchFamily="18" charset="0"/>
              <a:cs typeface="Times New Roman" panose="02020603050405020304" pitchFamily="18" charset="0"/>
            </a:endParaRPr>
          </a:p>
          <a:p>
            <a:pPr marL="0" indent="0" algn="just">
              <a:buNone/>
            </a:pPr>
            <a:r>
              <a:rPr lang="en-IN" dirty="0"/>
              <a:t>	</a:t>
            </a:r>
          </a:p>
        </p:txBody>
      </p:sp>
      <p:sp>
        <p:nvSpPr>
          <p:cNvPr id="4" name="TextBox 3">
            <a:extLst>
              <a:ext uri="{FF2B5EF4-FFF2-40B4-BE49-F238E27FC236}">
                <a16:creationId xmlns:a16="http://schemas.microsoft.com/office/drawing/2014/main" id="{6D15B897-588E-4951-8E00-0DCC84B70666}"/>
              </a:ext>
            </a:extLst>
          </p:cNvPr>
          <p:cNvSpPr txBox="1"/>
          <p:nvPr/>
        </p:nvSpPr>
        <p:spPr>
          <a:xfrm>
            <a:off x="272304" y="2067486"/>
            <a:ext cx="8490696" cy="85408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methodology adopted in this work features the state of art deep learning, especially the convolutional neural networks  due to their exceptional performance in this field.</a:t>
            </a:r>
          </a:p>
          <a:p>
            <a:endParaRPr lang="en-IN" sz="1350" dirty="0"/>
          </a:p>
        </p:txBody>
      </p:sp>
      <p:pic>
        <p:nvPicPr>
          <p:cNvPr id="6" name="Picture 5">
            <a:extLst>
              <a:ext uri="{FF2B5EF4-FFF2-40B4-BE49-F238E27FC236}">
                <a16:creationId xmlns:a16="http://schemas.microsoft.com/office/drawing/2014/main" id="{3E88A6D3-36D3-4B31-824C-9FF5CF308764}"/>
              </a:ext>
            </a:extLst>
          </p:cNvPr>
          <p:cNvPicPr>
            <a:picLocks noChangeAspect="1"/>
          </p:cNvPicPr>
          <p:nvPr/>
        </p:nvPicPr>
        <p:blipFill>
          <a:blip r:embed="rId2"/>
          <a:stretch>
            <a:fillRect/>
          </a:stretch>
        </p:blipFill>
        <p:spPr>
          <a:xfrm>
            <a:off x="1676400" y="4074934"/>
            <a:ext cx="5114712" cy="2228980"/>
          </a:xfrm>
          <a:prstGeom prst="rect">
            <a:avLst/>
          </a:prstGeom>
        </p:spPr>
      </p:pic>
      <p:sp>
        <p:nvSpPr>
          <p:cNvPr id="5" name="Footer Placeholder 4">
            <a:extLst>
              <a:ext uri="{FF2B5EF4-FFF2-40B4-BE49-F238E27FC236}">
                <a16:creationId xmlns:a16="http://schemas.microsoft.com/office/drawing/2014/main" id="{A2F499ED-85EF-E368-EEB6-08DFF0417D67}"/>
              </a:ext>
            </a:extLst>
          </p:cNvPr>
          <p:cNvSpPr>
            <a:spLocks noGrp="1"/>
          </p:cNvSpPr>
          <p:nvPr>
            <p:ph type="ftr" sz="quarter" idx="11"/>
          </p:nvPr>
        </p:nvSpPr>
        <p:spPr>
          <a:xfrm>
            <a:off x="590843" y="6400799"/>
            <a:ext cx="8400757" cy="193357"/>
          </a:xfrm>
        </p:spPr>
        <p:txBody>
          <a:bodyPr/>
          <a:lstStyle/>
          <a:p>
            <a:r>
              <a:rPr lang="en-US" dirty="0"/>
              <a:t>Weapon Detection in Real-Time CCTV Videos Using Deep Learning                  			    				           Batch-4</a:t>
            </a:r>
          </a:p>
        </p:txBody>
      </p:sp>
      <p:sp>
        <p:nvSpPr>
          <p:cNvPr id="7" name="Slide Number Placeholder 6">
            <a:extLst>
              <a:ext uri="{FF2B5EF4-FFF2-40B4-BE49-F238E27FC236}">
                <a16:creationId xmlns:a16="http://schemas.microsoft.com/office/drawing/2014/main" id="{EAC8ACAC-62F9-5CB1-7780-E652BB27F37E}"/>
              </a:ext>
            </a:extLst>
          </p:cNvPr>
          <p:cNvSpPr>
            <a:spLocks noGrp="1"/>
          </p:cNvSpPr>
          <p:nvPr>
            <p:ph type="sldNum" sz="quarter" idx="12"/>
          </p:nvPr>
        </p:nvSpPr>
        <p:spPr/>
        <p:txBody>
          <a:bodyPr/>
          <a:lstStyle/>
          <a:p>
            <a:fld id="{4A5A435B-81E9-4357-A82E-A4F07391AE6F}" type="slidenum">
              <a:rPr lang="en-US" smtClean="0"/>
              <a:t>11</a:t>
            </a:fld>
            <a:endParaRPr lang="en-US"/>
          </a:p>
        </p:txBody>
      </p:sp>
    </p:spTree>
    <p:extLst>
      <p:ext uri="{BB962C8B-B14F-4D97-AF65-F5344CB8AC3E}">
        <p14:creationId xmlns:p14="http://schemas.microsoft.com/office/powerpoint/2010/main" val="1045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F251-A961-41ED-89B4-3A24BBDEBFF3}"/>
              </a:ext>
            </a:extLst>
          </p:cNvPr>
          <p:cNvSpPr>
            <a:spLocks noGrp="1"/>
          </p:cNvSpPr>
          <p:nvPr>
            <p:ph type="title"/>
          </p:nvPr>
        </p:nvSpPr>
        <p:spPr>
          <a:xfrm>
            <a:off x="650263" y="762000"/>
            <a:ext cx="6447501" cy="990600"/>
          </a:xfrm>
        </p:spPr>
        <p:txBody>
          <a:bodyPr/>
          <a:lstStyle/>
          <a:p>
            <a:r>
              <a:rPr lang="en-IN" dirty="0">
                <a:latin typeface="Times New Roman" panose="02020603050405020304" pitchFamily="18" charset="0"/>
                <a:cs typeface="Times New Roman" panose="02020603050405020304" pitchFamily="18" charset="0"/>
              </a:rPr>
              <a:t>Methodology (</a:t>
            </a:r>
            <a:r>
              <a:rPr lang="en-IN" dirty="0" err="1">
                <a:latin typeface="Times New Roman" panose="02020603050405020304" pitchFamily="18" charset="0"/>
                <a:cs typeface="Times New Roman" panose="02020603050405020304" pitchFamily="18" charset="0"/>
              </a:rPr>
              <a:t>contd</a:t>
            </a:r>
            <a:r>
              <a:rPr lang="en-IN"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EE1EBCF5-F8F1-47CE-B90C-489C8CA42933}"/>
              </a:ext>
            </a:extLst>
          </p:cNvPr>
          <p:cNvSpPr>
            <a:spLocks noGrp="1"/>
          </p:cNvSpPr>
          <p:nvPr>
            <p:ph idx="1"/>
          </p:nvPr>
        </p:nvSpPr>
        <p:spPr>
          <a:xfrm>
            <a:off x="520140" y="2133600"/>
            <a:ext cx="8242859" cy="3809999"/>
          </a:xfrm>
        </p:spPr>
        <p:txBody>
          <a:bodyPr/>
          <a:lstStyle/>
          <a:p>
            <a:pPr marL="0" indent="0">
              <a:buNone/>
            </a:pPr>
            <a:r>
              <a:rPr lang="en-IN" sz="1500" dirty="0">
                <a:latin typeface="Times New Roman" panose="02020603050405020304" pitchFamily="18" charset="0"/>
                <a:cs typeface="Times New Roman" panose="02020603050405020304" pitchFamily="18" charset="0"/>
              </a:rPr>
              <a:t>TRAINING MECHANISM:</a:t>
            </a:r>
          </a:p>
          <a:p>
            <a:pPr algn="just"/>
            <a:r>
              <a:rPr lang="en-IN" dirty="0">
                <a:latin typeface="Times New Roman" panose="02020603050405020304" pitchFamily="18" charset="0"/>
                <a:cs typeface="Times New Roman" panose="02020603050405020304" pitchFamily="18" charset="0"/>
              </a:rPr>
              <a:t>The given figure </a:t>
            </a:r>
            <a:r>
              <a:rPr lang="en-US" dirty="0">
                <a:latin typeface="Times New Roman" panose="02020603050405020304" pitchFamily="18" charset="0"/>
                <a:cs typeface="Times New Roman" panose="02020603050405020304" pitchFamily="18" charset="0"/>
              </a:rPr>
              <a:t>describes the general methodology used in training and optimization.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99FD1D-EAEE-45DD-9E97-6F130F91E857}"/>
              </a:ext>
            </a:extLst>
          </p:cNvPr>
          <p:cNvPicPr>
            <a:picLocks noChangeAspect="1"/>
          </p:cNvPicPr>
          <p:nvPr/>
        </p:nvPicPr>
        <p:blipFill>
          <a:blip r:embed="rId2"/>
          <a:stretch>
            <a:fillRect/>
          </a:stretch>
        </p:blipFill>
        <p:spPr>
          <a:xfrm>
            <a:off x="2819400" y="2758912"/>
            <a:ext cx="4148242" cy="3720564"/>
          </a:xfrm>
          <a:prstGeom prst="rect">
            <a:avLst/>
          </a:prstGeom>
        </p:spPr>
      </p:pic>
      <p:sp>
        <p:nvSpPr>
          <p:cNvPr id="4" name="Footer Placeholder 3">
            <a:extLst>
              <a:ext uri="{FF2B5EF4-FFF2-40B4-BE49-F238E27FC236}">
                <a16:creationId xmlns:a16="http://schemas.microsoft.com/office/drawing/2014/main" id="{AE332885-92E8-3769-DD5C-A21780A04142}"/>
              </a:ext>
            </a:extLst>
          </p:cNvPr>
          <p:cNvSpPr>
            <a:spLocks noGrp="1"/>
          </p:cNvSpPr>
          <p:nvPr>
            <p:ph type="ftr" sz="quarter" idx="11"/>
          </p:nvPr>
        </p:nvSpPr>
        <p:spPr>
          <a:xfrm>
            <a:off x="590843" y="6486525"/>
            <a:ext cx="8324557" cy="107631"/>
          </a:xfrm>
        </p:spPr>
        <p:txBody>
          <a:bodyPr/>
          <a:lstStyle/>
          <a:p>
            <a:r>
              <a:rPr lang="en-US"/>
              <a:t>Weapon Detection in Real-Time CCTV Videos Using Deep Learning                  			    				           Batch-4</a:t>
            </a:r>
          </a:p>
        </p:txBody>
      </p:sp>
      <p:sp>
        <p:nvSpPr>
          <p:cNvPr id="6" name="Slide Number Placeholder 5">
            <a:extLst>
              <a:ext uri="{FF2B5EF4-FFF2-40B4-BE49-F238E27FC236}">
                <a16:creationId xmlns:a16="http://schemas.microsoft.com/office/drawing/2014/main" id="{D120E81B-B2C1-46C2-A03C-098AB89001B7}"/>
              </a:ext>
            </a:extLst>
          </p:cNvPr>
          <p:cNvSpPr>
            <a:spLocks noGrp="1"/>
          </p:cNvSpPr>
          <p:nvPr>
            <p:ph type="sldNum" sz="quarter" idx="12"/>
          </p:nvPr>
        </p:nvSpPr>
        <p:spPr/>
        <p:txBody>
          <a:bodyPr/>
          <a:lstStyle/>
          <a:p>
            <a:fld id="{4A5A435B-81E9-4357-A82E-A4F07391AE6F}" type="slidenum">
              <a:rPr lang="en-US" smtClean="0"/>
              <a:t>12</a:t>
            </a:fld>
            <a:endParaRPr lang="en-US"/>
          </a:p>
        </p:txBody>
      </p:sp>
    </p:spTree>
    <p:extLst>
      <p:ext uri="{BB962C8B-B14F-4D97-AF65-F5344CB8AC3E}">
        <p14:creationId xmlns:p14="http://schemas.microsoft.com/office/powerpoint/2010/main" val="3059963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72D8-4EBC-9C99-D1A9-A7151B5B961A}"/>
              </a:ext>
            </a:extLst>
          </p:cNvPr>
          <p:cNvSpPr>
            <a:spLocks noGrp="1"/>
          </p:cNvSpPr>
          <p:nvPr>
            <p:ph type="title"/>
          </p:nvPr>
        </p:nvSpPr>
        <p:spPr/>
        <p:txBody>
          <a:bodyPr/>
          <a:lstStyle/>
          <a:p>
            <a:r>
              <a:rPr lang="en-US" sz="2800" b="1" dirty="0">
                <a:effectLst/>
                <a:latin typeface="Times New Roman" panose="02020603050405020304" pitchFamily="18" charset="0"/>
                <a:ea typeface="Times New Roman" panose="02020603050405020304" pitchFamily="18" charset="0"/>
              </a:rPr>
              <a:t>Algorithm</a:t>
            </a:r>
            <a:endParaRPr lang="en-IN" sz="2800" dirty="0"/>
          </a:p>
        </p:txBody>
      </p:sp>
      <p:sp>
        <p:nvSpPr>
          <p:cNvPr id="3" name="Content Placeholder 2">
            <a:extLst>
              <a:ext uri="{FF2B5EF4-FFF2-40B4-BE49-F238E27FC236}">
                <a16:creationId xmlns:a16="http://schemas.microsoft.com/office/drawing/2014/main" id="{4B49D7FF-7E3C-DA7B-53AB-42E53C0E3082}"/>
              </a:ext>
            </a:extLst>
          </p:cNvPr>
          <p:cNvSpPr>
            <a:spLocks noGrp="1"/>
          </p:cNvSpPr>
          <p:nvPr>
            <p:ph idx="1"/>
          </p:nvPr>
        </p:nvSpPr>
        <p:spPr>
          <a:xfrm>
            <a:off x="590842" y="2133600"/>
            <a:ext cx="8019758" cy="3886200"/>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YOLOV4:</a:t>
            </a:r>
          </a:p>
          <a:p>
            <a:pPr algn="just"/>
            <a:r>
              <a:rPr lang="en-US" sz="1800" dirty="0">
                <a:effectLst/>
                <a:latin typeface="Times New Roman" panose="02020603050405020304" pitchFamily="18" charset="0"/>
                <a:ea typeface="Times New Roman" panose="02020603050405020304" pitchFamily="18" charset="0"/>
              </a:rPr>
              <a:t>YOLOv4 prioritizes real-time object detection and training takes place on a single CPU. </a:t>
            </a:r>
          </a:p>
          <a:p>
            <a:pPr algn="just"/>
            <a:r>
              <a:rPr lang="en-US" sz="1800" dirty="0">
                <a:effectLst/>
                <a:latin typeface="Times New Roman" panose="02020603050405020304" pitchFamily="18" charset="0"/>
                <a:ea typeface="Times New Roman" panose="02020603050405020304" pitchFamily="18" charset="0"/>
              </a:rPr>
              <a:t>There are two types of models, one and two-staged object detectors.</a:t>
            </a:r>
          </a:p>
          <a:p>
            <a:pPr marL="0" indent="0">
              <a:buNone/>
            </a:pPr>
            <a:endParaRPr lang="en-IN" sz="18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690E2AC-AAB9-97B3-4D59-0220A7C84D04}"/>
              </a:ext>
            </a:extLst>
          </p:cNvPr>
          <p:cNvSpPr>
            <a:spLocks noGrp="1"/>
          </p:cNvSpPr>
          <p:nvPr>
            <p:ph type="ftr" sz="quarter" idx="11"/>
          </p:nvPr>
        </p:nvSpPr>
        <p:spPr>
          <a:xfrm>
            <a:off x="228600" y="6464645"/>
            <a:ext cx="8610599" cy="97625"/>
          </a:xfrm>
        </p:spPr>
        <p:txBody>
          <a:bodyPr/>
          <a:lstStyle/>
          <a:p>
            <a:r>
              <a:rPr lang="en-US"/>
              <a:t>Weapon Detection in Real-Time CCTV Videos Using Deep Learning                  			    				           Batch-4</a:t>
            </a:r>
            <a:endParaRPr lang="en-US" dirty="0"/>
          </a:p>
        </p:txBody>
      </p:sp>
      <p:sp>
        <p:nvSpPr>
          <p:cNvPr id="5" name="Slide Number Placeholder 4">
            <a:extLst>
              <a:ext uri="{FF2B5EF4-FFF2-40B4-BE49-F238E27FC236}">
                <a16:creationId xmlns:a16="http://schemas.microsoft.com/office/drawing/2014/main" id="{7DE1F568-30C7-8EFC-44BC-27BC75ABABE0}"/>
              </a:ext>
            </a:extLst>
          </p:cNvPr>
          <p:cNvSpPr>
            <a:spLocks noGrp="1"/>
          </p:cNvSpPr>
          <p:nvPr>
            <p:ph type="sldNum" sz="quarter" idx="12"/>
          </p:nvPr>
        </p:nvSpPr>
        <p:spPr/>
        <p:txBody>
          <a:bodyPr/>
          <a:lstStyle/>
          <a:p>
            <a:fld id="{4A5A435B-81E9-4357-A82E-A4F07391AE6F}" type="slidenum">
              <a:rPr lang="en-US" smtClean="0"/>
              <a:t>13</a:t>
            </a:fld>
            <a:endParaRPr lang="en-US"/>
          </a:p>
        </p:txBody>
      </p:sp>
      <p:pic>
        <p:nvPicPr>
          <p:cNvPr id="6" name="Content Placeholder 4">
            <a:extLst>
              <a:ext uri="{FF2B5EF4-FFF2-40B4-BE49-F238E27FC236}">
                <a16:creationId xmlns:a16="http://schemas.microsoft.com/office/drawing/2014/main" id="{BF6F5079-1BA8-AA89-0232-10389FA941A1}"/>
              </a:ext>
            </a:extLst>
          </p:cNvPr>
          <p:cNvPicPr>
            <a:picLocks noChangeAspect="1"/>
          </p:cNvPicPr>
          <p:nvPr/>
        </p:nvPicPr>
        <p:blipFill rotWithShape="1">
          <a:blip r:embed="rId2"/>
          <a:srcRect l="15025" t="32679" r="14999" b="33292"/>
          <a:stretch/>
        </p:blipFill>
        <p:spPr>
          <a:xfrm>
            <a:off x="676420" y="3630811"/>
            <a:ext cx="7714958" cy="2281041"/>
          </a:xfrm>
          <a:prstGeom prst="rect">
            <a:avLst/>
          </a:prstGeom>
        </p:spPr>
      </p:pic>
    </p:spTree>
    <p:extLst>
      <p:ext uri="{BB962C8B-B14F-4D97-AF65-F5344CB8AC3E}">
        <p14:creationId xmlns:p14="http://schemas.microsoft.com/office/powerpoint/2010/main" val="384569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1865-AEF2-8C9B-6C1E-1AE2913BA9A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AD16472A-8D79-0D67-B9E7-A527A8F928CB}"/>
              </a:ext>
            </a:extLst>
          </p:cNvPr>
          <p:cNvSpPr>
            <a:spLocks noGrp="1"/>
          </p:cNvSpPr>
          <p:nvPr>
            <p:ph idx="1"/>
          </p:nvPr>
        </p:nvSpPr>
        <p:spPr>
          <a:xfrm>
            <a:off x="864382" y="2489200"/>
            <a:ext cx="7289018" cy="3530600"/>
          </a:xfrm>
        </p:spPr>
        <p:txBody>
          <a:bodyPr/>
          <a:lstStyle/>
          <a:p>
            <a:pPr algn="just"/>
            <a:r>
              <a:rPr lang="en-US" sz="1800" dirty="0">
                <a:effectLst/>
                <a:latin typeface="Times New Roman" panose="02020603050405020304" pitchFamily="18" charset="0"/>
                <a:ea typeface="Times New Roman" panose="02020603050405020304" pitchFamily="18" charset="0"/>
              </a:rPr>
              <a:t>To train all those algorithms there is no public dataset available so author of this paper is creating his own dataset from CCTV images. So we have downloaded few KNIVES and GUNS images from Google to train algorithms.</a:t>
            </a:r>
          </a:p>
          <a:p>
            <a:pPr algn="just"/>
            <a:r>
              <a:rPr lang="en-IN" dirty="0">
                <a:latin typeface="Times New Roman" panose="02020603050405020304" pitchFamily="18" charset="0"/>
              </a:rPr>
              <a:t>The dataset include:</a:t>
            </a:r>
          </a:p>
          <a:p>
            <a:pPr algn="just"/>
            <a:r>
              <a:rPr lang="en-IN" dirty="0">
                <a:latin typeface="Times New Roman" panose="02020603050405020304" pitchFamily="18" charset="0"/>
              </a:rPr>
              <a:t>Knife</a:t>
            </a:r>
          </a:p>
          <a:p>
            <a:pPr algn="just"/>
            <a:r>
              <a:rPr lang="en-IN" dirty="0">
                <a:latin typeface="Times New Roman" panose="02020603050405020304" pitchFamily="18" charset="0"/>
              </a:rPr>
              <a:t>Guns</a:t>
            </a:r>
          </a:p>
        </p:txBody>
      </p:sp>
      <p:sp>
        <p:nvSpPr>
          <p:cNvPr id="4" name="Footer Placeholder 3">
            <a:extLst>
              <a:ext uri="{FF2B5EF4-FFF2-40B4-BE49-F238E27FC236}">
                <a16:creationId xmlns:a16="http://schemas.microsoft.com/office/drawing/2014/main" id="{DE77F229-E5E0-38C4-5D44-0A5BD0D0F690}"/>
              </a:ext>
            </a:extLst>
          </p:cNvPr>
          <p:cNvSpPr>
            <a:spLocks noGrp="1"/>
          </p:cNvSpPr>
          <p:nvPr>
            <p:ph type="ftr" sz="quarter" idx="11"/>
          </p:nvPr>
        </p:nvSpPr>
        <p:spPr>
          <a:xfrm>
            <a:off x="152400" y="6248400"/>
            <a:ext cx="8991600" cy="504370"/>
          </a:xfrm>
        </p:spPr>
        <p:txBody>
          <a:bodyPr/>
          <a:lstStyle/>
          <a:p>
            <a:r>
              <a:rPr lang="en-US"/>
              <a:t>Weapon Detection in Real-Time CCTV Videos Using Deep Learning                  			    				           Batch-4</a:t>
            </a:r>
          </a:p>
        </p:txBody>
      </p:sp>
      <p:sp>
        <p:nvSpPr>
          <p:cNvPr id="5" name="Slide Number Placeholder 4">
            <a:extLst>
              <a:ext uri="{FF2B5EF4-FFF2-40B4-BE49-F238E27FC236}">
                <a16:creationId xmlns:a16="http://schemas.microsoft.com/office/drawing/2014/main" id="{7064C6A4-978D-B4A2-6458-AE6D57672AC4}"/>
              </a:ext>
            </a:extLst>
          </p:cNvPr>
          <p:cNvSpPr>
            <a:spLocks noGrp="1"/>
          </p:cNvSpPr>
          <p:nvPr>
            <p:ph type="sldNum" sz="quarter" idx="12"/>
          </p:nvPr>
        </p:nvSpPr>
        <p:spPr/>
        <p:txBody>
          <a:bodyPr/>
          <a:lstStyle/>
          <a:p>
            <a:fld id="{4A5A435B-81E9-4357-A82E-A4F07391AE6F}" type="slidenum">
              <a:rPr lang="en-US" smtClean="0"/>
              <a:t>14</a:t>
            </a:fld>
            <a:endParaRPr lang="en-US"/>
          </a:p>
        </p:txBody>
      </p:sp>
    </p:spTree>
    <p:extLst>
      <p:ext uri="{BB962C8B-B14F-4D97-AF65-F5344CB8AC3E}">
        <p14:creationId xmlns:p14="http://schemas.microsoft.com/office/powerpoint/2010/main" val="2945519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4B143-3FB5-C649-5961-CCC27B99A301}"/>
              </a:ext>
            </a:extLst>
          </p:cNvPr>
          <p:cNvSpPr>
            <a:spLocks noGrp="1"/>
          </p:cNvSpPr>
          <p:nvPr>
            <p:ph type="ftr" sz="quarter" idx="11"/>
          </p:nvPr>
        </p:nvSpPr>
        <p:spPr>
          <a:xfrm>
            <a:off x="152400" y="6400800"/>
            <a:ext cx="8762999" cy="252178"/>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84FFAF62-1CA9-AEC8-F182-9BC2B41FFCA8}"/>
              </a:ext>
            </a:extLst>
          </p:cNvPr>
          <p:cNvSpPr>
            <a:spLocks noGrp="1"/>
          </p:cNvSpPr>
          <p:nvPr>
            <p:ph type="sldNum" sz="quarter" idx="12"/>
          </p:nvPr>
        </p:nvSpPr>
        <p:spPr/>
        <p:txBody>
          <a:bodyPr/>
          <a:lstStyle/>
          <a:p>
            <a:fld id="{4A5A435B-81E9-4357-A82E-A4F07391AE6F}" type="slidenum">
              <a:rPr lang="en-US" smtClean="0"/>
              <a:t>15</a:t>
            </a:fld>
            <a:endParaRPr lang="en-US"/>
          </a:p>
        </p:txBody>
      </p:sp>
      <p:pic>
        <p:nvPicPr>
          <p:cNvPr id="6" name="Content Placeholder 5">
            <a:extLst>
              <a:ext uri="{FF2B5EF4-FFF2-40B4-BE49-F238E27FC236}">
                <a16:creationId xmlns:a16="http://schemas.microsoft.com/office/drawing/2014/main" id="{7FD0C676-8372-F243-BB64-7C60AB895B36}"/>
              </a:ext>
            </a:extLst>
          </p:cNvPr>
          <p:cNvPicPr>
            <a:picLocks noGrp="1" noChangeAspect="1"/>
          </p:cNvPicPr>
          <p:nvPr>
            <p:ph idx="1"/>
          </p:nvPr>
        </p:nvPicPr>
        <p:blipFill>
          <a:blip r:embed="rId2"/>
          <a:stretch>
            <a:fillRect/>
          </a:stretch>
        </p:blipFill>
        <p:spPr>
          <a:xfrm>
            <a:off x="674410" y="1371600"/>
            <a:ext cx="7795514" cy="4382837"/>
          </a:xfrm>
          <a:prstGeom prst="rect">
            <a:avLst/>
          </a:prstGeom>
        </p:spPr>
      </p:pic>
    </p:spTree>
    <p:extLst>
      <p:ext uri="{BB962C8B-B14F-4D97-AF65-F5344CB8AC3E}">
        <p14:creationId xmlns:p14="http://schemas.microsoft.com/office/powerpoint/2010/main" val="66907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609600" y="2295070"/>
            <a:ext cx="8229600" cy="4267200"/>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To implement this project we have designed following modules:</a:t>
            </a:r>
          </a:p>
          <a:p>
            <a:pPr lvl="0" algn="just"/>
            <a:r>
              <a:rPr lang="en-US" sz="1800" dirty="0">
                <a:latin typeface="Times New Roman" panose="02020603050405020304" pitchFamily="18" charset="0"/>
                <a:cs typeface="Times New Roman" panose="02020603050405020304" pitchFamily="18" charset="0"/>
              </a:rPr>
              <a:t>Upload Weapon Dataset: using this module we will upload dataset to application</a:t>
            </a:r>
          </a:p>
          <a:p>
            <a:pPr lvl="0" algn="just"/>
            <a:r>
              <a:rPr lang="en-US" sz="1800" dirty="0">
                <a:latin typeface="Times New Roman" panose="02020603050405020304" pitchFamily="18" charset="0"/>
                <a:cs typeface="Times New Roman" panose="02020603050405020304" pitchFamily="18" charset="0"/>
              </a:rPr>
              <a:t>Load Yolov4 Weapon Detection Model: this will read dataset images and then trained or load Yolov4 model and then calculate its prediction accuracy</a:t>
            </a:r>
          </a:p>
          <a:p>
            <a:pPr lvl="0" algn="just"/>
            <a:r>
              <a:rPr lang="en-US" sz="1800" dirty="0">
                <a:latin typeface="Times New Roman" panose="02020603050405020304" pitchFamily="18" charset="0"/>
                <a:cs typeface="Times New Roman" panose="02020603050405020304" pitchFamily="18" charset="0"/>
              </a:rPr>
              <a:t>Upload Image: using this module we will upload test image</a:t>
            </a:r>
          </a:p>
          <a:p>
            <a:pPr lvl="0" algn="just"/>
            <a:r>
              <a:rPr lang="en-US" sz="1800" dirty="0">
                <a:latin typeface="Times New Roman" panose="02020603050405020304" pitchFamily="18" charset="0"/>
                <a:cs typeface="Times New Roman" panose="02020603050405020304" pitchFamily="18" charset="0"/>
              </a:rPr>
              <a:t>Detect Weapon from Image: using this module we will apply Yolov4 model on loaded image to detect weapon</a:t>
            </a:r>
          </a:p>
          <a:p>
            <a:pPr lvl="0" algn="just"/>
            <a:r>
              <a:rPr lang="en-US" sz="1800" dirty="0">
                <a:latin typeface="Times New Roman" panose="02020603050405020304" pitchFamily="18" charset="0"/>
                <a:cs typeface="Times New Roman" panose="02020603050405020304" pitchFamily="18" charset="0"/>
              </a:rPr>
              <a:t>Detect Weapon from Video: using this module we will upload video and then YoloV4 will analyse each frame in the video to detect weapon</a:t>
            </a:r>
          </a:p>
          <a:p>
            <a:pPr lvl="0" algn="just"/>
            <a:r>
              <a:rPr lang="en-US" sz="1800" dirty="0">
                <a:latin typeface="Times New Roman" panose="02020603050405020304" pitchFamily="18" charset="0"/>
                <a:cs typeface="Times New Roman" panose="02020603050405020304" pitchFamily="18" charset="0"/>
              </a:rPr>
              <a:t>Weapon Detection Training Accuracy-Loss Graph: using this module we will plot YoloV4 training accuracy and loss graph</a:t>
            </a:r>
          </a:p>
        </p:txBody>
      </p:sp>
      <p:sp>
        <p:nvSpPr>
          <p:cNvPr id="5" name="Footer Placeholder 4">
            <a:extLst>
              <a:ext uri="{FF2B5EF4-FFF2-40B4-BE49-F238E27FC236}">
                <a16:creationId xmlns:a16="http://schemas.microsoft.com/office/drawing/2014/main" id="{C1C4D856-58B6-9242-3D51-388EEDC21F06}"/>
              </a:ext>
            </a:extLst>
          </p:cNvPr>
          <p:cNvSpPr>
            <a:spLocks noGrp="1"/>
          </p:cNvSpPr>
          <p:nvPr>
            <p:ph type="ftr" sz="quarter" idx="11"/>
          </p:nvPr>
        </p:nvSpPr>
        <p:spPr>
          <a:xfrm>
            <a:off x="304800" y="6324599"/>
            <a:ext cx="8382000" cy="420233"/>
          </a:xfrm>
        </p:spPr>
        <p:txBody>
          <a:bodyPr/>
          <a:lstStyle/>
          <a:p>
            <a:r>
              <a:rPr lang="en-US" dirty="0"/>
              <a:t>Weapon Detection in Real-Time CCTV Videos Using Deep Learning                  			    				           Batch-4</a:t>
            </a:r>
          </a:p>
        </p:txBody>
      </p:sp>
      <p:sp>
        <p:nvSpPr>
          <p:cNvPr id="4" name="Slide Number Placeholder 3">
            <a:extLst>
              <a:ext uri="{FF2B5EF4-FFF2-40B4-BE49-F238E27FC236}">
                <a16:creationId xmlns:a16="http://schemas.microsoft.com/office/drawing/2014/main" id="{D1DDBF01-A801-6A33-91FE-64CCE61FBC6F}"/>
              </a:ext>
            </a:extLst>
          </p:cNvPr>
          <p:cNvSpPr>
            <a:spLocks noGrp="1"/>
          </p:cNvSpPr>
          <p:nvPr>
            <p:ph type="sldNum" sz="quarter" idx="12"/>
          </p:nvPr>
        </p:nvSpPr>
        <p:spPr/>
        <p:txBody>
          <a:bodyPr/>
          <a:lstStyle/>
          <a:p>
            <a:fld id="{B6F15528-21DE-4FAA-801E-634DDDAF4B2B}" type="slidenum">
              <a:rPr lang="en-US" sz="2400" smtClean="0"/>
              <a:pPr/>
              <a:t>16</a:t>
            </a:fld>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B94B-A6F6-426B-AAC4-C2C7A1C167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Performance Calculations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EB485-5289-4A3B-96EB-12F09737627D}"/>
              </a:ext>
            </a:extLst>
          </p:cNvPr>
          <p:cNvSpPr>
            <a:spLocks noGrp="1"/>
          </p:cNvSpPr>
          <p:nvPr>
            <p:ph idx="1"/>
          </p:nvPr>
        </p:nvSpPr>
        <p:spPr>
          <a:xfrm>
            <a:off x="508001" y="2305050"/>
            <a:ext cx="8324557" cy="3790950"/>
          </a:xfrm>
        </p:spPr>
        <p:txBody>
          <a:bodyPr>
            <a:normAutofit/>
          </a:bodyPr>
          <a:lstStyle/>
          <a:p>
            <a:pPr marL="0" indent="0" algn="just">
              <a:buNone/>
            </a:pPr>
            <a:r>
              <a:rPr lang="en-US" sz="2000" dirty="0">
                <a:solidFill>
                  <a:schemeClr val="accent1"/>
                </a:solidFill>
                <a:latin typeface="Times New Roman" panose="02020603050405020304" pitchFamily="18" charset="0"/>
                <a:cs typeface="Times New Roman" panose="02020603050405020304" pitchFamily="18" charset="0"/>
              </a:rPr>
              <a:t>Precision:</a:t>
            </a:r>
          </a:p>
          <a:p>
            <a:pPr marL="0" indent="0" algn="just">
              <a:buNone/>
            </a:pPr>
            <a:r>
              <a:rPr lang="en-US" sz="2000" dirty="0">
                <a:latin typeface="Times New Roman" panose="02020603050405020304" pitchFamily="18" charset="0"/>
                <a:cs typeface="Times New Roman" panose="02020603050405020304" pitchFamily="18" charset="0"/>
              </a:rPr>
              <a:t>		It describes what proportion of positive identifications are actually correct.</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solidFill>
                  <a:schemeClr val="accent1"/>
                </a:solidFill>
                <a:latin typeface="Times New Roman" panose="02020603050405020304" pitchFamily="18" charset="0"/>
                <a:cs typeface="Times New Roman" panose="02020603050405020304" pitchFamily="18" charset="0"/>
              </a:rPr>
              <a:t>Recall:</a:t>
            </a:r>
          </a:p>
          <a:p>
            <a:pPr marL="342900" lvl="1" indent="0" algn="just">
              <a:buNone/>
            </a:pPr>
            <a:r>
              <a:rPr lang="en-US" sz="2000" dirty="0">
                <a:latin typeface="Times New Roman" panose="02020603050405020304" pitchFamily="18" charset="0"/>
                <a:cs typeface="Times New Roman" panose="02020603050405020304" pitchFamily="18" charset="0"/>
              </a:rPr>
              <a:t>	It describes what proportion of actual positives are identified correctly.</a:t>
            </a:r>
          </a:p>
        </p:txBody>
      </p:sp>
      <p:pic>
        <p:nvPicPr>
          <p:cNvPr id="5" name="Picture 4">
            <a:extLst>
              <a:ext uri="{FF2B5EF4-FFF2-40B4-BE49-F238E27FC236}">
                <a16:creationId xmlns:a16="http://schemas.microsoft.com/office/drawing/2014/main" id="{CE327857-BFCC-4452-94FA-C3978B9061DA}"/>
              </a:ext>
            </a:extLst>
          </p:cNvPr>
          <p:cNvPicPr>
            <a:picLocks noChangeAspect="1"/>
          </p:cNvPicPr>
          <p:nvPr/>
        </p:nvPicPr>
        <p:blipFill rotWithShape="1">
          <a:blip r:embed="rId2"/>
          <a:srcRect l="18419" t="69029" r="54559" b="23517"/>
          <a:stretch/>
        </p:blipFill>
        <p:spPr>
          <a:xfrm>
            <a:off x="2430546" y="3295650"/>
            <a:ext cx="3055854" cy="1008220"/>
          </a:xfrm>
          <a:prstGeom prst="rect">
            <a:avLst/>
          </a:prstGeom>
        </p:spPr>
      </p:pic>
      <p:pic>
        <p:nvPicPr>
          <p:cNvPr id="6" name="Picture 5">
            <a:extLst>
              <a:ext uri="{FF2B5EF4-FFF2-40B4-BE49-F238E27FC236}">
                <a16:creationId xmlns:a16="http://schemas.microsoft.com/office/drawing/2014/main" id="{4C99872D-7327-4D03-9418-5AB4B4D78959}"/>
              </a:ext>
            </a:extLst>
          </p:cNvPr>
          <p:cNvPicPr>
            <a:picLocks noChangeAspect="1"/>
          </p:cNvPicPr>
          <p:nvPr/>
        </p:nvPicPr>
        <p:blipFill rotWithShape="1">
          <a:blip r:embed="rId2"/>
          <a:srcRect l="53162" t="46665" r="19706" b="45096"/>
          <a:stretch/>
        </p:blipFill>
        <p:spPr>
          <a:xfrm>
            <a:off x="2209800" y="5187196"/>
            <a:ext cx="4114800" cy="702526"/>
          </a:xfrm>
          <a:prstGeom prst="rect">
            <a:avLst/>
          </a:prstGeom>
        </p:spPr>
      </p:pic>
      <p:sp>
        <p:nvSpPr>
          <p:cNvPr id="4" name="Footer Placeholder 3">
            <a:extLst>
              <a:ext uri="{FF2B5EF4-FFF2-40B4-BE49-F238E27FC236}">
                <a16:creationId xmlns:a16="http://schemas.microsoft.com/office/drawing/2014/main" id="{62A6DA0F-B257-4742-6355-47BBA788ECC0}"/>
              </a:ext>
            </a:extLst>
          </p:cNvPr>
          <p:cNvSpPr>
            <a:spLocks noGrp="1"/>
          </p:cNvSpPr>
          <p:nvPr>
            <p:ph type="ftr" sz="quarter" idx="11"/>
          </p:nvPr>
        </p:nvSpPr>
        <p:spPr>
          <a:xfrm>
            <a:off x="590843" y="6400800"/>
            <a:ext cx="8324557" cy="193356"/>
          </a:xfrm>
        </p:spPr>
        <p:txBody>
          <a:bodyPr/>
          <a:lstStyle/>
          <a:p>
            <a:r>
              <a:rPr lang="en-US" dirty="0"/>
              <a:t>Weapon Detection in Real-Time CCTV Videos Using Deep Learning                  			    				           Batch-4</a:t>
            </a:r>
          </a:p>
        </p:txBody>
      </p:sp>
      <p:sp>
        <p:nvSpPr>
          <p:cNvPr id="7" name="Slide Number Placeholder 6">
            <a:extLst>
              <a:ext uri="{FF2B5EF4-FFF2-40B4-BE49-F238E27FC236}">
                <a16:creationId xmlns:a16="http://schemas.microsoft.com/office/drawing/2014/main" id="{2601390F-1F6D-60A1-22AE-9BD8DAB0455C}"/>
              </a:ext>
            </a:extLst>
          </p:cNvPr>
          <p:cNvSpPr>
            <a:spLocks noGrp="1"/>
          </p:cNvSpPr>
          <p:nvPr>
            <p:ph type="sldNum" sz="quarter" idx="12"/>
          </p:nvPr>
        </p:nvSpPr>
        <p:spPr/>
        <p:txBody>
          <a:bodyPr/>
          <a:lstStyle/>
          <a:p>
            <a:fld id="{4A5A435B-81E9-4357-A82E-A4F07391AE6F}" type="slidenum">
              <a:rPr lang="en-US" smtClean="0"/>
              <a:t>17</a:t>
            </a:fld>
            <a:endParaRPr lang="en-US"/>
          </a:p>
        </p:txBody>
      </p:sp>
    </p:spTree>
    <p:extLst>
      <p:ext uri="{BB962C8B-B14F-4D97-AF65-F5344CB8AC3E}">
        <p14:creationId xmlns:p14="http://schemas.microsoft.com/office/powerpoint/2010/main" val="135370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A32C-15BD-4E34-B458-F03970BA8762}"/>
              </a:ext>
            </a:extLst>
          </p:cNvPr>
          <p:cNvSpPr>
            <a:spLocks noGrp="1"/>
          </p:cNvSpPr>
          <p:nvPr>
            <p:ph type="title"/>
          </p:nvPr>
        </p:nvSpPr>
        <p:spPr>
          <a:xfrm>
            <a:off x="762000" y="914400"/>
            <a:ext cx="6447501" cy="990600"/>
          </a:xfrm>
        </p:spPr>
        <p:txBody>
          <a:bodyPr/>
          <a:lstStyle/>
          <a:p>
            <a:r>
              <a:rPr lang="en-US" dirty="0">
                <a:latin typeface="Times New Roman" panose="02020603050405020304" pitchFamily="18" charset="0"/>
                <a:cs typeface="Times New Roman" panose="02020603050405020304" pitchFamily="18" charset="0"/>
              </a:rPr>
              <a:t>Performance Calculations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02C19F-E985-4972-AF28-A79BD68C3D84}"/>
              </a:ext>
            </a:extLst>
          </p:cNvPr>
          <p:cNvSpPr>
            <a:spLocks noGrp="1"/>
          </p:cNvSpPr>
          <p:nvPr>
            <p:ph idx="1"/>
          </p:nvPr>
        </p:nvSpPr>
        <p:spPr>
          <a:xfrm>
            <a:off x="613508" y="2363391"/>
            <a:ext cx="7844692" cy="3363515"/>
          </a:xfrm>
        </p:spPr>
        <p:txBody>
          <a:bodyPr>
            <a:normAutofit/>
          </a:bodyPr>
          <a:lstStyle/>
          <a:p>
            <a:pPr marL="0" indent="0">
              <a:buNone/>
            </a:pPr>
            <a:r>
              <a:rPr lang="en-US" sz="2400" dirty="0">
                <a:solidFill>
                  <a:schemeClr val="accent1"/>
                </a:solidFill>
                <a:latin typeface="Times New Roman" panose="02020603050405020304" pitchFamily="18" charset="0"/>
                <a:cs typeface="Times New Roman" panose="02020603050405020304" pitchFamily="18" charset="0"/>
              </a:rPr>
              <a:t>F1-Score:</a:t>
            </a:r>
          </a:p>
          <a:p>
            <a:pPr marL="0" indent="0">
              <a:buNone/>
            </a:pPr>
            <a:r>
              <a:rPr lang="en-US" sz="2400" dirty="0">
                <a:latin typeface="Times New Roman" panose="02020603050405020304" pitchFamily="18" charset="0"/>
                <a:cs typeface="Times New Roman" panose="02020603050405020304" pitchFamily="18" charset="0"/>
              </a:rPr>
              <a:t>		It conveys the balance between the precision and the recall.</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D119119-E48B-48FB-8488-F3203669636C}"/>
              </a:ext>
            </a:extLst>
          </p:cNvPr>
          <p:cNvPicPr>
            <a:picLocks noChangeAspect="1"/>
          </p:cNvPicPr>
          <p:nvPr/>
        </p:nvPicPr>
        <p:blipFill rotWithShape="1">
          <a:blip r:embed="rId2"/>
          <a:srcRect l="54044" t="53924" r="19375" b="36659"/>
          <a:stretch/>
        </p:blipFill>
        <p:spPr>
          <a:xfrm>
            <a:off x="2340626" y="3439061"/>
            <a:ext cx="3374374" cy="1526563"/>
          </a:xfrm>
          <a:prstGeom prst="rect">
            <a:avLst/>
          </a:prstGeom>
        </p:spPr>
      </p:pic>
      <p:sp>
        <p:nvSpPr>
          <p:cNvPr id="4" name="Footer Placeholder 3">
            <a:extLst>
              <a:ext uri="{FF2B5EF4-FFF2-40B4-BE49-F238E27FC236}">
                <a16:creationId xmlns:a16="http://schemas.microsoft.com/office/drawing/2014/main" id="{064A90E6-037C-BA08-8701-F95584D7706F}"/>
              </a:ext>
            </a:extLst>
          </p:cNvPr>
          <p:cNvSpPr>
            <a:spLocks noGrp="1"/>
          </p:cNvSpPr>
          <p:nvPr>
            <p:ph type="ftr" sz="quarter" idx="11"/>
          </p:nvPr>
        </p:nvSpPr>
        <p:spPr>
          <a:xfrm>
            <a:off x="590843" y="6324600"/>
            <a:ext cx="8400757" cy="2695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9886B7BB-E45A-0802-B3B7-3C74D78C1AE4}"/>
              </a:ext>
            </a:extLst>
          </p:cNvPr>
          <p:cNvSpPr>
            <a:spLocks noGrp="1"/>
          </p:cNvSpPr>
          <p:nvPr>
            <p:ph type="sldNum" sz="quarter" idx="12"/>
          </p:nvPr>
        </p:nvSpPr>
        <p:spPr/>
        <p:txBody>
          <a:bodyPr/>
          <a:lstStyle/>
          <a:p>
            <a:fld id="{4A5A435B-81E9-4357-A82E-A4F07391AE6F}" type="slidenum">
              <a:rPr lang="en-US" smtClean="0"/>
              <a:t>18</a:t>
            </a:fld>
            <a:endParaRPr lang="en-US"/>
          </a:p>
        </p:txBody>
      </p:sp>
    </p:spTree>
    <p:extLst>
      <p:ext uri="{BB962C8B-B14F-4D97-AF65-F5344CB8AC3E}">
        <p14:creationId xmlns:p14="http://schemas.microsoft.com/office/powerpoint/2010/main" val="108494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5A61-2424-1B7B-0E26-7355A5B69A84}"/>
              </a:ext>
            </a:extLst>
          </p:cNvPr>
          <p:cNvSpPr>
            <a:spLocks noGrp="1"/>
          </p:cNvSpPr>
          <p:nvPr>
            <p:ph type="ctrTitle"/>
          </p:nvPr>
        </p:nvSpPr>
        <p:spPr>
          <a:xfrm>
            <a:off x="1746649" y="1458365"/>
            <a:ext cx="5917679" cy="2550877"/>
          </a:xfrm>
        </p:spPr>
        <p:txBody>
          <a:bodyPr/>
          <a:lstStyle/>
          <a:p>
            <a:r>
              <a:rPr lang="en-IN" dirty="0">
                <a:latin typeface="Times New Roman" panose="02020603050405020304" pitchFamily="18" charset="0"/>
                <a:cs typeface="Times New Roman" panose="02020603050405020304" pitchFamily="18" charset="0"/>
              </a:rPr>
              <a:t>UML Diagrams</a:t>
            </a:r>
          </a:p>
        </p:txBody>
      </p:sp>
      <p:sp>
        <p:nvSpPr>
          <p:cNvPr id="3" name="Subtitle 2">
            <a:extLst>
              <a:ext uri="{FF2B5EF4-FFF2-40B4-BE49-F238E27FC236}">
                <a16:creationId xmlns:a16="http://schemas.microsoft.com/office/drawing/2014/main" id="{676E10C8-718B-1215-DEB7-273755599864}"/>
              </a:ext>
            </a:extLst>
          </p:cNvPr>
          <p:cNvSpPr>
            <a:spLocks noGrp="1"/>
          </p:cNvSpPr>
          <p:nvPr>
            <p:ph type="subTitle" idx="1"/>
          </p:nvPr>
        </p:nvSpPr>
        <p:spPr/>
        <p:txBody>
          <a:bodyPr/>
          <a:lstStyle/>
          <a:p>
            <a:endParaRPr lang="en-IN"/>
          </a:p>
        </p:txBody>
      </p:sp>
      <p:sp>
        <p:nvSpPr>
          <p:cNvPr id="4" name="Footer Placeholder 3">
            <a:extLst>
              <a:ext uri="{FF2B5EF4-FFF2-40B4-BE49-F238E27FC236}">
                <a16:creationId xmlns:a16="http://schemas.microsoft.com/office/drawing/2014/main" id="{0A1C5904-F002-9A32-F6A5-FD3BA0EFC081}"/>
              </a:ext>
            </a:extLst>
          </p:cNvPr>
          <p:cNvSpPr>
            <a:spLocks noGrp="1"/>
          </p:cNvSpPr>
          <p:nvPr>
            <p:ph type="ftr" sz="quarter" idx="11"/>
          </p:nvPr>
        </p:nvSpPr>
        <p:spPr>
          <a:xfrm>
            <a:off x="533400" y="6248400"/>
            <a:ext cx="8458200" cy="600076"/>
          </a:xfrm>
        </p:spPr>
        <p:txBody>
          <a:bodyPr/>
          <a:lstStyle/>
          <a:p>
            <a:r>
              <a:rPr lang="en-US" dirty="0">
                <a:solidFill>
                  <a:schemeClr val="accent1">
                    <a:alpha val="60000"/>
                  </a:schemeClr>
                </a:solidFill>
              </a:rPr>
              <a:t>Weapon Detection in Real-Time CCTV Videos Using Deep Learning                  			    				           Batch-4</a:t>
            </a:r>
          </a:p>
        </p:txBody>
      </p:sp>
      <p:sp>
        <p:nvSpPr>
          <p:cNvPr id="5" name="Slide Number Placeholder 4">
            <a:extLst>
              <a:ext uri="{FF2B5EF4-FFF2-40B4-BE49-F238E27FC236}">
                <a16:creationId xmlns:a16="http://schemas.microsoft.com/office/drawing/2014/main" id="{E20BA5EE-9FBD-CA85-0271-52AAC3ADF7D6}"/>
              </a:ext>
            </a:extLst>
          </p:cNvPr>
          <p:cNvSpPr>
            <a:spLocks noGrp="1"/>
          </p:cNvSpPr>
          <p:nvPr>
            <p:ph type="sldNum" sz="quarter" idx="12"/>
          </p:nvPr>
        </p:nvSpPr>
        <p:spPr/>
        <p:txBody>
          <a:bodyPr/>
          <a:lstStyle/>
          <a:p>
            <a:fld id="{4A5A435B-81E9-4357-A82E-A4F07391AE6F}" type="slidenum">
              <a:rPr lang="en-US" smtClean="0"/>
              <a:t>19</a:t>
            </a:fld>
            <a:endParaRPr lang="en-US"/>
          </a:p>
        </p:txBody>
      </p:sp>
    </p:spTree>
    <p:extLst>
      <p:ext uri="{BB962C8B-B14F-4D97-AF65-F5344CB8AC3E}">
        <p14:creationId xmlns:p14="http://schemas.microsoft.com/office/powerpoint/2010/main" val="97114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579-1904-8169-9AAA-FEFD0A106F4D}"/>
              </a:ext>
            </a:extLst>
          </p:cNvPr>
          <p:cNvSpPr>
            <a:spLocks noGrp="1"/>
          </p:cNvSpPr>
          <p:nvPr>
            <p:ph type="title"/>
          </p:nvPr>
        </p:nvSpPr>
        <p:spPr/>
        <p:txBody>
          <a:bodyPr/>
          <a:lstStyle/>
          <a:p>
            <a:r>
              <a:rPr lang="en-US" dirty="0">
                <a:latin typeface="Times New Roman" panose="02020603050405020304" pitchFamily="18" charset="0"/>
              </a:rPr>
              <a:t>Contents</a:t>
            </a:r>
            <a:endParaRPr lang="en-IN" dirty="0">
              <a:latin typeface="Times New Roman" panose="02020603050405020304" pitchFamily="18" charset="0"/>
            </a:endParaRPr>
          </a:p>
        </p:txBody>
      </p:sp>
      <p:sp>
        <p:nvSpPr>
          <p:cNvPr id="3" name="Content Placeholder 2">
            <a:extLst>
              <a:ext uri="{FF2B5EF4-FFF2-40B4-BE49-F238E27FC236}">
                <a16:creationId xmlns:a16="http://schemas.microsoft.com/office/drawing/2014/main" id="{C7B059B4-AD58-A96A-5B28-8F4CAE6E8563}"/>
              </a:ext>
            </a:extLst>
          </p:cNvPr>
          <p:cNvSpPr>
            <a:spLocks noGrp="1"/>
          </p:cNvSpPr>
          <p:nvPr>
            <p:ph idx="1"/>
          </p:nvPr>
        </p:nvSpPr>
        <p:spPr>
          <a:xfrm>
            <a:off x="819442" y="2005014"/>
            <a:ext cx="7867357" cy="4343400"/>
          </a:xfrm>
        </p:spPr>
        <p:txBody>
          <a:bodyPr>
            <a:normAutofit fontScale="70000" lnSpcReduction="20000"/>
          </a:bodyPr>
          <a:lstStyle/>
          <a:p>
            <a:r>
              <a:rPr lang="en-US" sz="2600" dirty="0">
                <a:latin typeface="Times New Roman" panose="02020603050405020304" pitchFamily="18" charset="0"/>
              </a:rPr>
              <a:t>Abstract</a:t>
            </a:r>
          </a:p>
          <a:p>
            <a:r>
              <a:rPr lang="en-US" sz="2600" dirty="0">
                <a:latin typeface="Times New Roman" panose="02020603050405020304" pitchFamily="18" charset="0"/>
              </a:rPr>
              <a:t>Problem Statement</a:t>
            </a:r>
          </a:p>
          <a:p>
            <a:r>
              <a:rPr lang="en-US" sz="2600" dirty="0">
                <a:latin typeface="Times New Roman" panose="02020603050405020304" pitchFamily="18" charset="0"/>
              </a:rPr>
              <a:t>Introduction</a:t>
            </a:r>
          </a:p>
          <a:p>
            <a:r>
              <a:rPr lang="en-US" sz="2600" dirty="0">
                <a:latin typeface="Times New Roman" panose="02020603050405020304" pitchFamily="18" charset="0"/>
              </a:rPr>
              <a:t>Existing Systems</a:t>
            </a:r>
          </a:p>
          <a:p>
            <a:r>
              <a:rPr lang="en-US" sz="2600" dirty="0">
                <a:latin typeface="Times New Roman" panose="02020603050405020304" pitchFamily="18" charset="0"/>
              </a:rPr>
              <a:t>Requirements</a:t>
            </a:r>
          </a:p>
          <a:p>
            <a:r>
              <a:rPr lang="en-US" sz="2600" dirty="0">
                <a:latin typeface="Times New Roman" panose="02020603050405020304" pitchFamily="18" charset="0"/>
              </a:rPr>
              <a:t>Methodology</a:t>
            </a:r>
          </a:p>
          <a:p>
            <a:r>
              <a:rPr lang="en-US" sz="2600" dirty="0">
                <a:latin typeface="Times New Roman" panose="02020603050405020304" pitchFamily="18" charset="0"/>
              </a:rPr>
              <a:t>Dataset</a:t>
            </a:r>
          </a:p>
          <a:p>
            <a:r>
              <a:rPr lang="en-US" sz="2600" dirty="0">
                <a:latin typeface="Times New Roman" panose="02020603050405020304" pitchFamily="18" charset="0"/>
              </a:rPr>
              <a:t>Performance Calculation</a:t>
            </a:r>
          </a:p>
          <a:p>
            <a:r>
              <a:rPr lang="en-US" sz="2600" dirty="0">
                <a:latin typeface="Times New Roman" panose="02020603050405020304" pitchFamily="18" charset="0"/>
              </a:rPr>
              <a:t>UML Diagrams</a:t>
            </a:r>
          </a:p>
          <a:p>
            <a:r>
              <a:rPr lang="en-US" sz="2600" dirty="0">
                <a:latin typeface="Times New Roman" panose="02020603050405020304" pitchFamily="18" charset="0"/>
              </a:rPr>
              <a:t>Results</a:t>
            </a:r>
          </a:p>
          <a:p>
            <a:r>
              <a:rPr lang="en-US" sz="2600" dirty="0">
                <a:latin typeface="Times New Roman" panose="02020603050405020304" pitchFamily="18" charset="0"/>
              </a:rPr>
              <a:t>Conclusion</a:t>
            </a:r>
          </a:p>
          <a:p>
            <a:r>
              <a:rPr lang="en-US" sz="2600" dirty="0">
                <a:latin typeface="Times New Roman" panose="02020603050405020304" pitchFamily="18" charset="0"/>
              </a:rPr>
              <a:t>References</a:t>
            </a:r>
          </a:p>
          <a:p>
            <a:endParaRPr lang="en-I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B5D5982D-65C2-C4AE-4D75-AD2860942FA0}"/>
              </a:ext>
            </a:extLst>
          </p:cNvPr>
          <p:cNvSpPr>
            <a:spLocks noGrp="1"/>
          </p:cNvSpPr>
          <p:nvPr>
            <p:ph type="ftr" sz="quarter" idx="11"/>
          </p:nvPr>
        </p:nvSpPr>
        <p:spPr>
          <a:xfrm>
            <a:off x="590843" y="6324601"/>
            <a:ext cx="8324557" cy="269556"/>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D917A6CE-65ED-B6F4-4205-9F9C15399559}"/>
              </a:ext>
            </a:extLst>
          </p:cNvPr>
          <p:cNvSpPr>
            <a:spLocks noGrp="1"/>
          </p:cNvSpPr>
          <p:nvPr>
            <p:ph type="sldNum" sz="quarter" idx="12"/>
          </p:nvPr>
        </p:nvSpPr>
        <p:spPr/>
        <p:txBody>
          <a:bodyPr/>
          <a:lstStyle/>
          <a:p>
            <a:fld id="{4A5A435B-81E9-4357-A82E-A4F07391AE6F}" type="slidenum">
              <a:rPr lang="en-US" smtClean="0"/>
              <a:t>2</a:t>
            </a:fld>
            <a:endParaRPr lang="en-US"/>
          </a:p>
        </p:txBody>
      </p:sp>
    </p:spTree>
    <p:extLst>
      <p:ext uri="{BB962C8B-B14F-4D97-AF65-F5344CB8AC3E}">
        <p14:creationId xmlns:p14="http://schemas.microsoft.com/office/powerpoint/2010/main" val="260059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81000"/>
            <a:ext cx="8229600" cy="838200"/>
          </a:xfrm>
        </p:spPr>
        <p:txBody>
          <a:bodyPr>
            <a:normAutofit/>
          </a:bodyPr>
          <a:lstStyle/>
          <a:p>
            <a:r>
              <a:rPr lang="en-US" dirty="0">
                <a:latin typeface="Times New Roman" panose="02020603050405020304" pitchFamily="18" charset="0"/>
                <a:cs typeface="Times New Roman" panose="02020603050405020304" pitchFamily="18" charset="0"/>
              </a:rPr>
              <a:t>USECASE DIAGRAM</a:t>
            </a:r>
          </a:p>
        </p:txBody>
      </p:sp>
      <p:sp>
        <p:nvSpPr>
          <p:cNvPr id="3" name="Footer Placeholder 2">
            <a:extLst>
              <a:ext uri="{FF2B5EF4-FFF2-40B4-BE49-F238E27FC236}">
                <a16:creationId xmlns:a16="http://schemas.microsoft.com/office/drawing/2014/main" id="{B450DA9F-68D6-B8EA-2C66-7363DB042E83}"/>
              </a:ext>
            </a:extLst>
          </p:cNvPr>
          <p:cNvSpPr>
            <a:spLocks noGrp="1"/>
          </p:cNvSpPr>
          <p:nvPr>
            <p:ph type="ftr" sz="quarter" idx="11"/>
          </p:nvPr>
        </p:nvSpPr>
        <p:spPr>
          <a:xfrm>
            <a:off x="152400" y="6438900"/>
            <a:ext cx="8534400" cy="365125"/>
          </a:xfrm>
        </p:spPr>
        <p:txBody>
          <a:bodyPr/>
          <a:lstStyle/>
          <a:p>
            <a:r>
              <a:rPr lang="en-US" dirty="0"/>
              <a:t>Weapon Detection in Real-Time CCTV Videos Using Deep Learning                  			    				           Batch-4</a:t>
            </a:r>
          </a:p>
        </p:txBody>
      </p:sp>
      <p:sp>
        <p:nvSpPr>
          <p:cNvPr id="2" name="Slide Number Placeholder 1">
            <a:extLst>
              <a:ext uri="{FF2B5EF4-FFF2-40B4-BE49-F238E27FC236}">
                <a16:creationId xmlns:a16="http://schemas.microsoft.com/office/drawing/2014/main" id="{A21F587E-890A-255E-4F6F-59067547E235}"/>
              </a:ext>
            </a:extLst>
          </p:cNvPr>
          <p:cNvSpPr>
            <a:spLocks noGrp="1"/>
          </p:cNvSpPr>
          <p:nvPr>
            <p:ph type="sldNum" sz="quarter" idx="12"/>
          </p:nvPr>
        </p:nvSpPr>
        <p:spPr/>
        <p:txBody>
          <a:bodyPr/>
          <a:lstStyle/>
          <a:p>
            <a:fld id="{B6F15528-21DE-4FAA-801E-634DDDAF4B2B}" type="slidenum">
              <a:rPr lang="en-US" sz="2400" smtClean="0"/>
              <a:pPr/>
              <a:t>20</a:t>
            </a:fld>
            <a:endParaRPr lang="en-US" sz="2400" dirty="0"/>
          </a:p>
        </p:txBody>
      </p:sp>
      <p:pic>
        <p:nvPicPr>
          <p:cNvPr id="5" name="Picture 4"/>
          <p:cNvPicPr/>
          <p:nvPr/>
        </p:nvPicPr>
        <p:blipFill>
          <a:blip r:embed="rId2"/>
          <a:srcRect/>
          <a:stretch>
            <a:fillRect/>
          </a:stretch>
        </p:blipFill>
        <p:spPr bwMode="auto">
          <a:xfrm>
            <a:off x="1295400" y="1524000"/>
            <a:ext cx="6205537" cy="471011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latin typeface="Times New Roman" panose="02020603050405020304" pitchFamily="18" charset="0"/>
                <a:cs typeface="Times New Roman" panose="02020603050405020304" pitchFamily="18" charset="0"/>
              </a:rPr>
              <a:t>ACTIVITY DIAGRAM</a:t>
            </a:r>
          </a:p>
        </p:txBody>
      </p:sp>
      <p:pic>
        <p:nvPicPr>
          <p:cNvPr id="2050" name="Picture 2"/>
          <p:cNvPicPr>
            <a:picLocks noChangeAspect="1" noChangeArrowheads="1"/>
          </p:cNvPicPr>
          <p:nvPr/>
        </p:nvPicPr>
        <p:blipFill>
          <a:blip r:embed="rId2"/>
          <a:srcRect/>
          <a:stretch>
            <a:fillRect/>
          </a:stretch>
        </p:blipFill>
        <p:spPr bwMode="auto">
          <a:xfrm>
            <a:off x="3009900" y="1832800"/>
            <a:ext cx="3124200" cy="46101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EE618BD-AED8-B6D6-C0DF-91A42376689D}"/>
              </a:ext>
            </a:extLst>
          </p:cNvPr>
          <p:cNvSpPr>
            <a:spLocks noGrp="1"/>
          </p:cNvSpPr>
          <p:nvPr>
            <p:ph type="sldNum" sz="quarter" idx="12"/>
          </p:nvPr>
        </p:nvSpPr>
        <p:spPr/>
        <p:txBody>
          <a:bodyPr/>
          <a:lstStyle/>
          <a:p>
            <a:fld id="{B6F15528-21DE-4FAA-801E-634DDDAF4B2B}" type="slidenum">
              <a:rPr lang="en-US" sz="2400" smtClean="0"/>
              <a:pPr/>
              <a:t>21</a:t>
            </a:fld>
            <a:endParaRPr lang="en-US" sz="2400" dirty="0"/>
          </a:p>
        </p:txBody>
      </p:sp>
      <p:sp>
        <p:nvSpPr>
          <p:cNvPr id="3" name="Footer Placeholder 2">
            <a:extLst>
              <a:ext uri="{FF2B5EF4-FFF2-40B4-BE49-F238E27FC236}">
                <a16:creationId xmlns:a16="http://schemas.microsoft.com/office/drawing/2014/main" id="{301F25D8-0D8F-CB0C-7284-D43364C69C2D}"/>
              </a:ext>
            </a:extLst>
          </p:cNvPr>
          <p:cNvSpPr>
            <a:spLocks noGrp="1"/>
          </p:cNvSpPr>
          <p:nvPr>
            <p:ph type="ftr" sz="quarter" idx="11"/>
          </p:nvPr>
        </p:nvSpPr>
        <p:spPr>
          <a:xfrm>
            <a:off x="228600" y="6356350"/>
            <a:ext cx="8305800" cy="365125"/>
          </a:xfrm>
        </p:spPr>
        <p:txBody>
          <a:bodyPr/>
          <a:lstStyle/>
          <a:p>
            <a:r>
              <a:rPr lang="en-US"/>
              <a:t>Weapon Detection in Real-Time CCTV Videos Using Deep Learning                  			    				           Batch-4</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latin typeface="Times New Roman" panose="02020603050405020304" pitchFamily="18" charset="0"/>
                <a:cs typeface="Times New Roman" panose="02020603050405020304" pitchFamily="18" charset="0"/>
              </a:rPr>
              <a:t>SEQUENCE DIAGRAM</a:t>
            </a:r>
          </a:p>
        </p:txBody>
      </p:sp>
      <p:pic>
        <p:nvPicPr>
          <p:cNvPr id="5" name="Picture 4"/>
          <p:cNvPicPr/>
          <p:nvPr/>
        </p:nvPicPr>
        <p:blipFill>
          <a:blip r:embed="rId2"/>
          <a:srcRect/>
          <a:stretch>
            <a:fillRect/>
          </a:stretch>
        </p:blipFill>
        <p:spPr bwMode="auto">
          <a:xfrm>
            <a:off x="1676400" y="1819275"/>
            <a:ext cx="5562600" cy="50387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3B21FBD-F5AC-0F69-7B5D-382111613529}"/>
              </a:ext>
            </a:extLst>
          </p:cNvPr>
          <p:cNvSpPr>
            <a:spLocks noGrp="1"/>
          </p:cNvSpPr>
          <p:nvPr>
            <p:ph type="sldNum" sz="quarter" idx="12"/>
          </p:nvPr>
        </p:nvSpPr>
        <p:spPr/>
        <p:txBody>
          <a:bodyPr/>
          <a:lstStyle/>
          <a:p>
            <a:fld id="{B6F15528-21DE-4FAA-801E-634DDDAF4B2B}" type="slidenum">
              <a:rPr lang="en-US" sz="2400" smtClean="0"/>
              <a:pPr/>
              <a:t>22</a:t>
            </a:fld>
            <a:endParaRPr lang="en-US" sz="2400" dirty="0"/>
          </a:p>
        </p:txBody>
      </p:sp>
      <p:sp>
        <p:nvSpPr>
          <p:cNvPr id="3" name="Footer Placeholder 2">
            <a:extLst>
              <a:ext uri="{FF2B5EF4-FFF2-40B4-BE49-F238E27FC236}">
                <a16:creationId xmlns:a16="http://schemas.microsoft.com/office/drawing/2014/main" id="{6D809776-C39F-2415-59A8-4CBA7F5E8D8A}"/>
              </a:ext>
            </a:extLst>
          </p:cNvPr>
          <p:cNvSpPr>
            <a:spLocks noGrp="1"/>
          </p:cNvSpPr>
          <p:nvPr>
            <p:ph type="ftr" sz="quarter" idx="11"/>
          </p:nvPr>
        </p:nvSpPr>
        <p:spPr>
          <a:xfrm>
            <a:off x="304800" y="6379707"/>
            <a:ext cx="8534400" cy="365125"/>
          </a:xfrm>
        </p:spPr>
        <p:txBody>
          <a:bodyPr/>
          <a:lstStyle/>
          <a:p>
            <a:r>
              <a:rPr lang="en-US" dirty="0"/>
              <a:t>Weapon Detection in Real-Time CCTV Videos Using Deep Learning                  			    				           Batch-4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a:latin typeface="Times New Roman" panose="02020603050405020304" pitchFamily="18" charset="0"/>
                <a:cs typeface="Times New Roman" panose="02020603050405020304" pitchFamily="18" charset="0"/>
              </a:rPr>
              <a:t>COLABORATION DIAGRAM</a:t>
            </a:r>
          </a:p>
        </p:txBody>
      </p:sp>
      <p:pic>
        <p:nvPicPr>
          <p:cNvPr id="5" name="Picture 4"/>
          <p:cNvPicPr/>
          <p:nvPr/>
        </p:nvPicPr>
        <p:blipFill>
          <a:blip r:embed="rId2"/>
          <a:srcRect/>
          <a:stretch>
            <a:fillRect/>
          </a:stretch>
        </p:blipFill>
        <p:spPr bwMode="auto">
          <a:xfrm>
            <a:off x="2019300" y="2743200"/>
            <a:ext cx="5105400" cy="1371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8356690A-6501-22B8-166B-C482A7E0A17C}"/>
              </a:ext>
            </a:extLst>
          </p:cNvPr>
          <p:cNvSpPr>
            <a:spLocks noGrp="1"/>
          </p:cNvSpPr>
          <p:nvPr>
            <p:ph type="sldNum" sz="quarter" idx="12"/>
          </p:nvPr>
        </p:nvSpPr>
        <p:spPr/>
        <p:txBody>
          <a:bodyPr/>
          <a:lstStyle/>
          <a:p>
            <a:fld id="{B6F15528-21DE-4FAA-801E-634DDDAF4B2B}" type="slidenum">
              <a:rPr lang="en-US" sz="2400" smtClean="0"/>
              <a:pPr/>
              <a:t>23</a:t>
            </a:fld>
            <a:endParaRPr lang="en-US" sz="2400" dirty="0"/>
          </a:p>
        </p:txBody>
      </p:sp>
      <p:sp>
        <p:nvSpPr>
          <p:cNvPr id="3" name="Footer Placeholder 2">
            <a:extLst>
              <a:ext uri="{FF2B5EF4-FFF2-40B4-BE49-F238E27FC236}">
                <a16:creationId xmlns:a16="http://schemas.microsoft.com/office/drawing/2014/main" id="{C17762B5-C7AF-4CF3-F24A-4F76863C134B}"/>
              </a:ext>
            </a:extLst>
          </p:cNvPr>
          <p:cNvSpPr>
            <a:spLocks noGrp="1"/>
          </p:cNvSpPr>
          <p:nvPr>
            <p:ph type="ftr" sz="quarter" idx="11"/>
          </p:nvPr>
        </p:nvSpPr>
        <p:spPr>
          <a:xfrm>
            <a:off x="457200" y="6356350"/>
            <a:ext cx="8686800" cy="365125"/>
          </a:xfrm>
        </p:spPr>
        <p:txBody>
          <a:bodyPr/>
          <a:lstStyle/>
          <a:p>
            <a:r>
              <a:rPr lang="en-US" dirty="0"/>
              <a:t>Weapon Detection in Real-Time CCTV Videos Using Deep Learning                  			    				           Batch-4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62000" y="611188"/>
            <a:ext cx="8229600" cy="1143000"/>
          </a:xfrm>
        </p:spPr>
        <p:txBody>
          <a:bodyPr/>
          <a:lstStyle/>
          <a:p>
            <a:r>
              <a:rPr lang="en-US" dirty="0">
                <a:latin typeface="Times New Roman" panose="02020603050405020304" pitchFamily="18" charset="0"/>
                <a:cs typeface="Times New Roman" panose="02020603050405020304" pitchFamily="18" charset="0"/>
              </a:rPr>
              <a:t>CLASS DIAGRAM</a:t>
            </a:r>
          </a:p>
        </p:txBody>
      </p:sp>
      <p:pic>
        <p:nvPicPr>
          <p:cNvPr id="4" name="Picture 3"/>
          <p:cNvPicPr/>
          <p:nvPr/>
        </p:nvPicPr>
        <p:blipFill>
          <a:blip r:embed="rId2"/>
          <a:srcRect/>
          <a:stretch>
            <a:fillRect/>
          </a:stretch>
        </p:blipFill>
        <p:spPr bwMode="auto">
          <a:xfrm>
            <a:off x="3200400" y="1490663"/>
            <a:ext cx="3200400" cy="4775199"/>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66E79748-E724-C9B7-0160-06E6A574E64D}"/>
              </a:ext>
            </a:extLst>
          </p:cNvPr>
          <p:cNvSpPr>
            <a:spLocks noGrp="1"/>
          </p:cNvSpPr>
          <p:nvPr>
            <p:ph type="sldNum" sz="quarter" idx="12"/>
          </p:nvPr>
        </p:nvSpPr>
        <p:spPr>
          <a:xfrm>
            <a:off x="7896225" y="6356350"/>
            <a:ext cx="762000" cy="365125"/>
          </a:xfrm>
        </p:spPr>
        <p:txBody>
          <a:bodyPr/>
          <a:lstStyle/>
          <a:p>
            <a:fld id="{B6F15528-21DE-4FAA-801E-634DDDAF4B2B}" type="slidenum">
              <a:rPr lang="en-US" sz="2400" smtClean="0"/>
              <a:pPr/>
              <a:t>24</a:t>
            </a:fld>
            <a:endParaRPr lang="en-US" sz="2400" dirty="0"/>
          </a:p>
        </p:txBody>
      </p:sp>
      <p:sp>
        <p:nvSpPr>
          <p:cNvPr id="5" name="Footer Placeholder 4">
            <a:extLst>
              <a:ext uri="{FF2B5EF4-FFF2-40B4-BE49-F238E27FC236}">
                <a16:creationId xmlns:a16="http://schemas.microsoft.com/office/drawing/2014/main" id="{DF335A2A-9C7E-6CE9-68A4-403D6AD39794}"/>
              </a:ext>
            </a:extLst>
          </p:cNvPr>
          <p:cNvSpPr>
            <a:spLocks noGrp="1"/>
          </p:cNvSpPr>
          <p:nvPr>
            <p:ph type="ftr" sz="quarter" idx="11"/>
          </p:nvPr>
        </p:nvSpPr>
        <p:spPr>
          <a:xfrm>
            <a:off x="371475" y="6356350"/>
            <a:ext cx="8391525" cy="365125"/>
          </a:xfrm>
        </p:spPr>
        <p:txBody>
          <a:bodyPr/>
          <a:lstStyle/>
          <a:p>
            <a:r>
              <a:rPr lang="en-US"/>
              <a:t>Weapon Detection in Real-Time CCTV Videos Using Deep Learning                  			    				           Batch-4</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04088"/>
            <a:ext cx="8229600" cy="1143000"/>
          </a:xfrm>
        </p:spPr>
        <p:txBody>
          <a:bodyPr/>
          <a:lstStyle/>
          <a:p>
            <a:r>
              <a:rPr lang="en-US" dirty="0">
                <a:latin typeface="Times New Roman" panose="02020603050405020304" pitchFamily="18" charset="0"/>
                <a:cs typeface="Times New Roman" panose="02020603050405020304" pitchFamily="18" charset="0"/>
              </a:rPr>
              <a:t>COMPONENT DIAGRAM</a:t>
            </a:r>
          </a:p>
        </p:txBody>
      </p:sp>
      <p:pic>
        <p:nvPicPr>
          <p:cNvPr id="4" name="Picture 3"/>
          <p:cNvPicPr/>
          <p:nvPr/>
        </p:nvPicPr>
        <p:blipFill>
          <a:blip r:embed="rId2"/>
          <a:srcRect/>
          <a:stretch>
            <a:fillRect/>
          </a:stretch>
        </p:blipFill>
        <p:spPr bwMode="auto">
          <a:xfrm>
            <a:off x="1409700" y="2082419"/>
            <a:ext cx="6324600" cy="4038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2409072A-B10D-AF9C-FEA8-0F88E4378219}"/>
              </a:ext>
            </a:extLst>
          </p:cNvPr>
          <p:cNvSpPr>
            <a:spLocks noGrp="1"/>
          </p:cNvSpPr>
          <p:nvPr>
            <p:ph type="sldNum" sz="quarter" idx="12"/>
          </p:nvPr>
        </p:nvSpPr>
        <p:spPr/>
        <p:txBody>
          <a:bodyPr/>
          <a:lstStyle/>
          <a:p>
            <a:fld id="{B6F15528-21DE-4FAA-801E-634DDDAF4B2B}" type="slidenum">
              <a:rPr lang="en-US" sz="2400" smtClean="0"/>
              <a:pPr/>
              <a:t>25</a:t>
            </a:fld>
            <a:endParaRPr lang="en-US" sz="2400" dirty="0"/>
          </a:p>
        </p:txBody>
      </p:sp>
      <p:sp>
        <p:nvSpPr>
          <p:cNvPr id="5" name="Footer Placeholder 4">
            <a:extLst>
              <a:ext uri="{FF2B5EF4-FFF2-40B4-BE49-F238E27FC236}">
                <a16:creationId xmlns:a16="http://schemas.microsoft.com/office/drawing/2014/main" id="{58039AE8-8738-3930-8479-EFD9478F7632}"/>
              </a:ext>
            </a:extLst>
          </p:cNvPr>
          <p:cNvSpPr>
            <a:spLocks noGrp="1"/>
          </p:cNvSpPr>
          <p:nvPr>
            <p:ph type="ftr" sz="quarter" idx="11"/>
          </p:nvPr>
        </p:nvSpPr>
        <p:spPr>
          <a:xfrm>
            <a:off x="457200" y="6356350"/>
            <a:ext cx="8458200" cy="365125"/>
          </a:xfrm>
        </p:spPr>
        <p:txBody>
          <a:bodyPr/>
          <a:lstStyle/>
          <a:p>
            <a:r>
              <a:rPr lang="en-US"/>
              <a:t>Weapon Detection in Real-Time CCTV Videos Using Deep Learning                  			    				           Batch-4</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04088"/>
            <a:ext cx="8229600" cy="1143000"/>
          </a:xfrm>
        </p:spPr>
        <p:txBody>
          <a:bodyPr/>
          <a:lstStyle/>
          <a:p>
            <a:r>
              <a:rPr lang="en-US" dirty="0">
                <a:latin typeface="Times New Roman" panose="02020603050405020304" pitchFamily="18" charset="0"/>
                <a:cs typeface="Times New Roman" panose="02020603050405020304" pitchFamily="18" charset="0"/>
              </a:rPr>
              <a:t>DEPLOYMENT DIAGRAM</a:t>
            </a:r>
          </a:p>
        </p:txBody>
      </p:sp>
      <p:pic>
        <p:nvPicPr>
          <p:cNvPr id="4" name="Picture 3"/>
          <p:cNvPicPr/>
          <p:nvPr/>
        </p:nvPicPr>
        <p:blipFill>
          <a:blip r:embed="rId2"/>
          <a:srcRect/>
          <a:stretch>
            <a:fillRect/>
          </a:stretch>
        </p:blipFill>
        <p:spPr bwMode="auto">
          <a:xfrm>
            <a:off x="1866899" y="3124200"/>
            <a:ext cx="5438775" cy="1143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570B2F20-9578-56BF-8017-CD0C3F74DDBD}"/>
              </a:ext>
            </a:extLst>
          </p:cNvPr>
          <p:cNvSpPr>
            <a:spLocks noGrp="1"/>
          </p:cNvSpPr>
          <p:nvPr>
            <p:ph type="sldNum" sz="quarter" idx="12"/>
          </p:nvPr>
        </p:nvSpPr>
        <p:spPr/>
        <p:txBody>
          <a:bodyPr/>
          <a:lstStyle/>
          <a:p>
            <a:fld id="{B6F15528-21DE-4FAA-801E-634DDDAF4B2B}" type="slidenum">
              <a:rPr lang="en-US" sz="2400" smtClean="0"/>
              <a:pPr/>
              <a:t>26</a:t>
            </a:fld>
            <a:endParaRPr lang="en-US" sz="2400" dirty="0"/>
          </a:p>
        </p:txBody>
      </p:sp>
      <p:sp>
        <p:nvSpPr>
          <p:cNvPr id="5" name="Footer Placeholder 4">
            <a:extLst>
              <a:ext uri="{FF2B5EF4-FFF2-40B4-BE49-F238E27FC236}">
                <a16:creationId xmlns:a16="http://schemas.microsoft.com/office/drawing/2014/main" id="{AA33CF4C-BF04-C60F-9CC2-40E59791C4CE}"/>
              </a:ext>
            </a:extLst>
          </p:cNvPr>
          <p:cNvSpPr>
            <a:spLocks noGrp="1"/>
          </p:cNvSpPr>
          <p:nvPr>
            <p:ph type="ftr" sz="quarter" idx="11"/>
          </p:nvPr>
        </p:nvSpPr>
        <p:spPr>
          <a:xfrm>
            <a:off x="457200" y="6356350"/>
            <a:ext cx="8534400" cy="365125"/>
          </a:xfrm>
        </p:spPr>
        <p:txBody>
          <a:bodyPr/>
          <a:lstStyle/>
          <a:p>
            <a:r>
              <a:rPr lang="en-US" dirty="0"/>
              <a:t>Weapon Detection in Real-Time CCTV Videos Using Deep Learning                  			    				           Batch-4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4825" y="679573"/>
            <a:ext cx="8229600" cy="838200"/>
          </a:xfrm>
        </p:spPr>
        <p:txBody>
          <a:bodyPr>
            <a:normAutofit/>
          </a:bodyPr>
          <a:lstStyle/>
          <a:p>
            <a:r>
              <a:rPr lang="en-US" dirty="0">
                <a:latin typeface="Times New Roman" panose="02020603050405020304" pitchFamily="18" charset="0"/>
                <a:cs typeface="Times New Roman" panose="02020603050405020304" pitchFamily="18" charset="0"/>
              </a:rPr>
              <a:t>DATAFLOW DIAGRAM</a:t>
            </a:r>
          </a:p>
        </p:txBody>
      </p:sp>
      <p:sp>
        <p:nvSpPr>
          <p:cNvPr id="3" name="Footer Placeholder 2">
            <a:extLst>
              <a:ext uri="{FF2B5EF4-FFF2-40B4-BE49-F238E27FC236}">
                <a16:creationId xmlns:a16="http://schemas.microsoft.com/office/drawing/2014/main" id="{6C5F7933-6667-E012-5463-2890D021FB5C}"/>
              </a:ext>
            </a:extLst>
          </p:cNvPr>
          <p:cNvSpPr>
            <a:spLocks noGrp="1"/>
          </p:cNvSpPr>
          <p:nvPr>
            <p:ph type="ftr" sz="quarter" idx="11"/>
          </p:nvPr>
        </p:nvSpPr>
        <p:spPr>
          <a:xfrm>
            <a:off x="457200" y="6337299"/>
            <a:ext cx="8382000" cy="365125"/>
          </a:xfrm>
        </p:spPr>
        <p:txBody>
          <a:bodyPr/>
          <a:lstStyle/>
          <a:p>
            <a:r>
              <a:rPr lang="en-US" dirty="0"/>
              <a:t>Weapon Detection in Real-Time CCTV Videos Using Deep Learning                  			    				           Batch-4</a:t>
            </a:r>
          </a:p>
        </p:txBody>
      </p:sp>
      <p:sp>
        <p:nvSpPr>
          <p:cNvPr id="2" name="Slide Number Placeholder 1">
            <a:extLst>
              <a:ext uri="{FF2B5EF4-FFF2-40B4-BE49-F238E27FC236}">
                <a16:creationId xmlns:a16="http://schemas.microsoft.com/office/drawing/2014/main" id="{F55697FF-1316-746F-81AA-223D7EF6CADF}"/>
              </a:ext>
            </a:extLst>
          </p:cNvPr>
          <p:cNvSpPr>
            <a:spLocks noGrp="1"/>
          </p:cNvSpPr>
          <p:nvPr>
            <p:ph type="sldNum" sz="quarter" idx="12"/>
          </p:nvPr>
        </p:nvSpPr>
        <p:spPr/>
        <p:txBody>
          <a:bodyPr/>
          <a:lstStyle/>
          <a:p>
            <a:fld id="{B6F15528-21DE-4FAA-801E-634DDDAF4B2B}" type="slidenum">
              <a:rPr lang="en-US" sz="2400" smtClean="0"/>
              <a:pPr/>
              <a:t>27</a:t>
            </a:fld>
            <a:endParaRPr lang="en-US" sz="2400" dirty="0"/>
          </a:p>
        </p:txBody>
      </p:sp>
      <p:pic>
        <p:nvPicPr>
          <p:cNvPr id="1026" name="Picture 2"/>
          <p:cNvPicPr>
            <a:picLocks noChangeAspect="1" noChangeArrowheads="1"/>
          </p:cNvPicPr>
          <p:nvPr/>
        </p:nvPicPr>
        <p:blipFill>
          <a:blip r:embed="rId2"/>
          <a:srcRect/>
          <a:stretch>
            <a:fillRect/>
          </a:stretch>
        </p:blipFill>
        <p:spPr bwMode="auto">
          <a:xfrm>
            <a:off x="2438400" y="2008798"/>
            <a:ext cx="4362450" cy="432850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27DF-1E12-58F2-619C-E9EA36AC9B10}"/>
              </a:ext>
            </a:extLst>
          </p:cNvPr>
          <p:cNvSpPr>
            <a:spLocks noGrp="1"/>
          </p:cNvSpPr>
          <p:nvPr>
            <p:ph type="ctrTitle"/>
          </p:nvPr>
        </p:nvSpPr>
        <p:spPr>
          <a:xfrm>
            <a:off x="3505200" y="1219200"/>
            <a:ext cx="5917679" cy="2550877"/>
          </a:xfrm>
        </p:spPr>
        <p:txBody>
          <a:bodyPr/>
          <a:lstStyle/>
          <a:p>
            <a:r>
              <a:rPr lang="en-IN" dirty="0">
                <a:latin typeface="Times New Roman" panose="02020603050405020304" pitchFamily="18" charset="0"/>
                <a:cs typeface="Times New Roman" panose="02020603050405020304" pitchFamily="18" charset="0"/>
              </a:rPr>
              <a:t>Results</a:t>
            </a:r>
          </a:p>
        </p:txBody>
      </p:sp>
      <p:sp>
        <p:nvSpPr>
          <p:cNvPr id="3" name="Subtitle 2">
            <a:extLst>
              <a:ext uri="{FF2B5EF4-FFF2-40B4-BE49-F238E27FC236}">
                <a16:creationId xmlns:a16="http://schemas.microsoft.com/office/drawing/2014/main" id="{E63BF236-14F6-5875-7F72-B424C1F48448}"/>
              </a:ext>
            </a:extLst>
          </p:cNvPr>
          <p:cNvSpPr>
            <a:spLocks noGrp="1"/>
          </p:cNvSpPr>
          <p:nvPr>
            <p:ph type="subTitle" idx="1"/>
          </p:nvPr>
        </p:nvSpPr>
        <p:spPr>
          <a:xfrm>
            <a:off x="866441" y="4777380"/>
            <a:ext cx="1800560" cy="175620"/>
          </a:xfrm>
        </p:spPr>
        <p:txBody>
          <a:bodyPr>
            <a:normAutofit fontScale="32500" lnSpcReduction="20000"/>
          </a:bodyPr>
          <a:lstStyle/>
          <a:p>
            <a:endParaRPr lang="en-IN" dirty="0"/>
          </a:p>
        </p:txBody>
      </p:sp>
      <p:sp>
        <p:nvSpPr>
          <p:cNvPr id="4" name="Footer Placeholder 3">
            <a:extLst>
              <a:ext uri="{FF2B5EF4-FFF2-40B4-BE49-F238E27FC236}">
                <a16:creationId xmlns:a16="http://schemas.microsoft.com/office/drawing/2014/main" id="{BB5DCC92-7EA7-8485-DF6A-70FF966D521E}"/>
              </a:ext>
            </a:extLst>
          </p:cNvPr>
          <p:cNvSpPr>
            <a:spLocks noGrp="1"/>
          </p:cNvSpPr>
          <p:nvPr>
            <p:ph type="ftr" sz="quarter" idx="11"/>
          </p:nvPr>
        </p:nvSpPr>
        <p:spPr>
          <a:xfrm>
            <a:off x="152400" y="6530040"/>
            <a:ext cx="8610600" cy="175620"/>
          </a:xfrm>
        </p:spPr>
        <p:txBody>
          <a:bodyPr/>
          <a:lstStyle/>
          <a:p>
            <a:r>
              <a:rPr lang="en-US" dirty="0">
                <a:solidFill>
                  <a:schemeClr val="accent1">
                    <a:alpha val="60000"/>
                  </a:schemeClr>
                </a:solidFill>
              </a:rPr>
              <a:t>Weapon Detection in Real-Time CCTV Videos Using Deep Learning                  			    				           Batch-4</a:t>
            </a:r>
          </a:p>
        </p:txBody>
      </p:sp>
      <p:sp>
        <p:nvSpPr>
          <p:cNvPr id="5" name="Slide Number Placeholder 4">
            <a:extLst>
              <a:ext uri="{FF2B5EF4-FFF2-40B4-BE49-F238E27FC236}">
                <a16:creationId xmlns:a16="http://schemas.microsoft.com/office/drawing/2014/main" id="{38EC2EB7-8A8A-8D80-39EC-A6D515861DF2}"/>
              </a:ext>
            </a:extLst>
          </p:cNvPr>
          <p:cNvSpPr>
            <a:spLocks noGrp="1"/>
          </p:cNvSpPr>
          <p:nvPr>
            <p:ph type="sldNum" sz="quarter" idx="12"/>
          </p:nvPr>
        </p:nvSpPr>
        <p:spPr/>
        <p:txBody>
          <a:bodyPr/>
          <a:lstStyle/>
          <a:p>
            <a:fld id="{4A5A435B-81E9-4357-A82E-A4F07391AE6F}" type="slidenum">
              <a:rPr lang="en-US" smtClean="0"/>
              <a:t>28</a:t>
            </a:fld>
            <a:endParaRPr lang="en-US"/>
          </a:p>
        </p:txBody>
      </p:sp>
    </p:spTree>
    <p:extLst>
      <p:ext uri="{BB962C8B-B14F-4D97-AF65-F5344CB8AC3E}">
        <p14:creationId xmlns:p14="http://schemas.microsoft.com/office/powerpoint/2010/main" val="2056047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2666-D44C-9352-3C03-92D29A950967}"/>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811AC636-6F2F-7CEB-4E47-3BE75DAE9D9A}"/>
              </a:ext>
            </a:extLst>
          </p:cNvPr>
          <p:cNvSpPr>
            <a:spLocks noGrp="1"/>
          </p:cNvSpPr>
          <p:nvPr>
            <p:ph type="ftr" sz="quarter" idx="11"/>
          </p:nvPr>
        </p:nvSpPr>
        <p:spPr>
          <a:xfrm>
            <a:off x="381000" y="6365497"/>
            <a:ext cx="8382000" cy="255351"/>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DEEF7566-F979-DDEA-01DD-ED3FC536A884}"/>
              </a:ext>
            </a:extLst>
          </p:cNvPr>
          <p:cNvSpPr>
            <a:spLocks noGrp="1"/>
          </p:cNvSpPr>
          <p:nvPr>
            <p:ph type="sldNum" sz="quarter" idx="12"/>
          </p:nvPr>
        </p:nvSpPr>
        <p:spPr/>
        <p:txBody>
          <a:bodyPr/>
          <a:lstStyle/>
          <a:p>
            <a:fld id="{4A5A435B-81E9-4357-A82E-A4F07391AE6F}" type="slidenum">
              <a:rPr lang="en-US" smtClean="0"/>
              <a:t>29</a:t>
            </a:fld>
            <a:endParaRPr lang="en-US"/>
          </a:p>
        </p:txBody>
      </p:sp>
      <p:pic>
        <p:nvPicPr>
          <p:cNvPr id="19" name="Content Placeholder 18">
            <a:extLst>
              <a:ext uri="{FF2B5EF4-FFF2-40B4-BE49-F238E27FC236}">
                <a16:creationId xmlns:a16="http://schemas.microsoft.com/office/drawing/2014/main" id="{AD9CD0D8-485B-F13B-9485-D9E0BDAC49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364" y="2047094"/>
            <a:ext cx="6951431" cy="3908272"/>
          </a:xfrm>
        </p:spPr>
      </p:pic>
    </p:spTree>
    <p:extLst>
      <p:ext uri="{BB962C8B-B14F-4D97-AF65-F5344CB8AC3E}">
        <p14:creationId xmlns:p14="http://schemas.microsoft.com/office/powerpoint/2010/main" val="297577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457200" y="2209800"/>
            <a:ext cx="8153400" cy="3886200"/>
          </a:xfrm>
        </p:spPr>
        <p:txBody>
          <a:bodyPr>
            <a:normAutofit/>
          </a:bodyPr>
          <a:lstStyle/>
          <a:p>
            <a:pPr algn="just"/>
            <a:r>
              <a:rPr lang="en-US" dirty="0">
                <a:latin typeface="Times New Roman" panose="02020603050405020304" pitchFamily="18" charset="0"/>
                <a:cs typeface="Times New Roman" panose="02020603050405020304" pitchFamily="18" charset="0"/>
              </a:rPr>
              <a:t>Security and safety is a big concern for today’s modern world. </a:t>
            </a:r>
          </a:p>
          <a:p>
            <a:pPr algn="just"/>
            <a:r>
              <a:rPr lang="en-US" dirty="0">
                <a:latin typeface="Times New Roman" panose="02020603050405020304" pitchFamily="18" charset="0"/>
                <a:cs typeface="Times New Roman" panose="02020603050405020304" pitchFamily="18" charset="0"/>
              </a:rPr>
              <a:t>CCTV cameras are being used for surveillance and to monitor activities.</a:t>
            </a:r>
          </a:p>
          <a:p>
            <a:pPr algn="just"/>
            <a:r>
              <a:rPr lang="en-US" dirty="0">
                <a:latin typeface="Times New Roman" panose="02020603050405020304" pitchFamily="18" charset="0"/>
                <a:cs typeface="Times New Roman" panose="02020603050405020304" pitchFamily="18" charset="0"/>
              </a:rPr>
              <a:t>Necessity of a system that can automatically detect these illegal activities.</a:t>
            </a:r>
          </a:p>
          <a:p>
            <a:pPr algn="just"/>
            <a:r>
              <a:rPr lang="en-US" dirty="0">
                <a:latin typeface="Times New Roman" panose="02020603050405020304" pitchFamily="18" charset="0"/>
                <a:cs typeface="Times New Roman" panose="02020603050405020304" pitchFamily="18" charset="0"/>
              </a:rPr>
              <a:t>Implementation of binary classification assuming pistol class as the reference class and relevant confusion objects inclusion concept is introduced to reduce false positives and false negatives.</a:t>
            </a:r>
          </a:p>
          <a:p>
            <a:pPr algn="just"/>
            <a:r>
              <a:rPr lang="en-US" sz="1800" dirty="0">
                <a:effectLst/>
                <a:latin typeface="Times New Roman" panose="02020603050405020304" pitchFamily="18" charset="0"/>
                <a:ea typeface="Calibri" panose="020F0502020204030204" pitchFamily="34" charset="0"/>
              </a:rPr>
              <a:t>No standard dataset was available for real-time scenario so we made our own dataset by making weapon photos from our own camera, manually collected images from internet, extracted data from YouTube CCTV videos, through GitHub repositories. </a:t>
            </a:r>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705A0EE-00C6-125D-AC33-94093A4750B5}"/>
              </a:ext>
            </a:extLst>
          </p:cNvPr>
          <p:cNvSpPr>
            <a:spLocks noGrp="1"/>
          </p:cNvSpPr>
          <p:nvPr>
            <p:ph type="ftr" sz="quarter" idx="11"/>
          </p:nvPr>
        </p:nvSpPr>
        <p:spPr>
          <a:xfrm>
            <a:off x="228600" y="6336740"/>
            <a:ext cx="8762999" cy="225525"/>
          </a:xfrm>
        </p:spPr>
        <p:txBody>
          <a:bodyPr/>
          <a:lstStyle/>
          <a:p>
            <a:r>
              <a:rPr lang="en-US" dirty="0"/>
              <a:t>Weapon Detection in Real-Time CCTV Videos Using </a:t>
            </a:r>
            <a:r>
              <a:rPr lang="en-US" dirty="0">
                <a:latin typeface="Times New Roman" panose="02020603050405020304" pitchFamily="18" charset="0"/>
              </a:rPr>
              <a:t>Deep</a:t>
            </a:r>
            <a:r>
              <a:rPr lang="en-US" dirty="0"/>
              <a:t> Learning                  			    				           Batch-4</a:t>
            </a:r>
          </a:p>
        </p:txBody>
      </p:sp>
      <p:sp>
        <p:nvSpPr>
          <p:cNvPr id="5" name="Slide Number Placeholder 4">
            <a:extLst>
              <a:ext uri="{FF2B5EF4-FFF2-40B4-BE49-F238E27FC236}">
                <a16:creationId xmlns:a16="http://schemas.microsoft.com/office/drawing/2014/main" id="{6ED845B9-BC8A-957E-D7A7-1462D93EA70C}"/>
              </a:ext>
            </a:extLst>
          </p:cNvPr>
          <p:cNvSpPr>
            <a:spLocks noGrp="1"/>
          </p:cNvSpPr>
          <p:nvPr>
            <p:ph type="sldNum" sz="quarter" idx="12"/>
          </p:nvPr>
        </p:nvSpPr>
        <p:spPr/>
        <p:txBody>
          <a:bodyPr/>
          <a:lstStyle/>
          <a:p>
            <a:fld id="{4A5A435B-81E9-4357-A82E-A4F07391AE6F}"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1276-994A-3CA3-E036-B38370B565F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576C099-C2D8-696B-DCA1-8B52A41E1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940161"/>
            <a:ext cx="7256231" cy="4079639"/>
          </a:xfrm>
        </p:spPr>
      </p:pic>
      <p:sp>
        <p:nvSpPr>
          <p:cNvPr id="4" name="Footer Placeholder 3">
            <a:extLst>
              <a:ext uri="{FF2B5EF4-FFF2-40B4-BE49-F238E27FC236}">
                <a16:creationId xmlns:a16="http://schemas.microsoft.com/office/drawing/2014/main" id="{DD8527F7-5A3F-4964-BBBE-7A7BCDC5FD95}"/>
              </a:ext>
            </a:extLst>
          </p:cNvPr>
          <p:cNvSpPr>
            <a:spLocks noGrp="1"/>
          </p:cNvSpPr>
          <p:nvPr>
            <p:ph type="ftr" sz="quarter" idx="11"/>
          </p:nvPr>
        </p:nvSpPr>
        <p:spPr>
          <a:xfrm>
            <a:off x="456886" y="6562270"/>
            <a:ext cx="8306114" cy="10808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A3EB5E89-FF68-D32C-308A-4D6EAC15FE9E}"/>
              </a:ext>
            </a:extLst>
          </p:cNvPr>
          <p:cNvSpPr>
            <a:spLocks noGrp="1"/>
          </p:cNvSpPr>
          <p:nvPr>
            <p:ph type="sldNum" sz="quarter" idx="12"/>
          </p:nvPr>
        </p:nvSpPr>
        <p:spPr/>
        <p:txBody>
          <a:bodyPr/>
          <a:lstStyle/>
          <a:p>
            <a:fld id="{4A5A435B-81E9-4357-A82E-A4F07391AE6F}" type="slidenum">
              <a:rPr lang="en-US" smtClean="0"/>
              <a:t>30</a:t>
            </a:fld>
            <a:endParaRPr lang="en-US"/>
          </a:p>
        </p:txBody>
      </p:sp>
    </p:spTree>
    <p:extLst>
      <p:ext uri="{BB962C8B-B14F-4D97-AF65-F5344CB8AC3E}">
        <p14:creationId xmlns:p14="http://schemas.microsoft.com/office/powerpoint/2010/main" val="584725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D526-BA8F-4B81-A1CC-809170ED131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F5E9DAD-A4FF-DB67-9E13-973FCE53D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042" y="1904999"/>
            <a:ext cx="7056558" cy="3967377"/>
          </a:xfrm>
        </p:spPr>
      </p:pic>
      <p:sp>
        <p:nvSpPr>
          <p:cNvPr id="4" name="Footer Placeholder 3">
            <a:extLst>
              <a:ext uri="{FF2B5EF4-FFF2-40B4-BE49-F238E27FC236}">
                <a16:creationId xmlns:a16="http://schemas.microsoft.com/office/drawing/2014/main" id="{D2F678F0-3A6E-74C0-BA4F-959CC1B94308}"/>
              </a:ext>
            </a:extLst>
          </p:cNvPr>
          <p:cNvSpPr>
            <a:spLocks noGrp="1"/>
          </p:cNvSpPr>
          <p:nvPr>
            <p:ph type="ftr" sz="quarter" idx="11"/>
          </p:nvPr>
        </p:nvSpPr>
        <p:spPr>
          <a:xfrm>
            <a:off x="457200" y="6477000"/>
            <a:ext cx="8382000" cy="85270"/>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47DEC6DC-EB8C-DF06-FF52-2FE0627C3298}"/>
              </a:ext>
            </a:extLst>
          </p:cNvPr>
          <p:cNvSpPr>
            <a:spLocks noGrp="1"/>
          </p:cNvSpPr>
          <p:nvPr>
            <p:ph type="sldNum" sz="quarter" idx="12"/>
          </p:nvPr>
        </p:nvSpPr>
        <p:spPr/>
        <p:txBody>
          <a:bodyPr/>
          <a:lstStyle/>
          <a:p>
            <a:fld id="{4A5A435B-81E9-4357-A82E-A4F07391AE6F}" type="slidenum">
              <a:rPr lang="en-US" smtClean="0"/>
              <a:t>31</a:t>
            </a:fld>
            <a:endParaRPr lang="en-US"/>
          </a:p>
        </p:txBody>
      </p:sp>
    </p:spTree>
    <p:extLst>
      <p:ext uri="{BB962C8B-B14F-4D97-AF65-F5344CB8AC3E}">
        <p14:creationId xmlns:p14="http://schemas.microsoft.com/office/powerpoint/2010/main" val="406254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4D2E-59BB-BCED-773F-E2B7978AC22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3E65695-147C-FF29-D467-8503389AD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54478"/>
            <a:ext cx="7408631" cy="4165322"/>
          </a:xfrm>
        </p:spPr>
      </p:pic>
      <p:sp>
        <p:nvSpPr>
          <p:cNvPr id="4" name="Footer Placeholder 3">
            <a:extLst>
              <a:ext uri="{FF2B5EF4-FFF2-40B4-BE49-F238E27FC236}">
                <a16:creationId xmlns:a16="http://schemas.microsoft.com/office/drawing/2014/main" id="{83C31835-610B-C76F-D67B-B727FE1BAA8F}"/>
              </a:ext>
            </a:extLst>
          </p:cNvPr>
          <p:cNvSpPr>
            <a:spLocks noGrp="1"/>
          </p:cNvSpPr>
          <p:nvPr>
            <p:ph type="ftr" sz="quarter" idx="11"/>
          </p:nvPr>
        </p:nvSpPr>
        <p:spPr>
          <a:xfrm>
            <a:off x="381000" y="6265890"/>
            <a:ext cx="8382000" cy="356842"/>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6755E153-E0D8-CFDC-EB3C-20D60EC20B65}"/>
              </a:ext>
            </a:extLst>
          </p:cNvPr>
          <p:cNvSpPr>
            <a:spLocks noGrp="1"/>
          </p:cNvSpPr>
          <p:nvPr>
            <p:ph type="sldNum" sz="quarter" idx="12"/>
          </p:nvPr>
        </p:nvSpPr>
        <p:spPr/>
        <p:txBody>
          <a:bodyPr/>
          <a:lstStyle/>
          <a:p>
            <a:fld id="{4A5A435B-81E9-4357-A82E-A4F07391AE6F}" type="slidenum">
              <a:rPr lang="en-US" smtClean="0"/>
              <a:t>32</a:t>
            </a:fld>
            <a:endParaRPr lang="en-US"/>
          </a:p>
        </p:txBody>
      </p:sp>
    </p:spTree>
    <p:extLst>
      <p:ext uri="{BB962C8B-B14F-4D97-AF65-F5344CB8AC3E}">
        <p14:creationId xmlns:p14="http://schemas.microsoft.com/office/powerpoint/2010/main" val="1416261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6E52-D530-E28A-EFEA-BF448D1EBD0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9CD6B583-FA17-BE36-2E44-89940536F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070" y="1769460"/>
            <a:ext cx="7401730" cy="4161442"/>
          </a:xfrm>
        </p:spPr>
      </p:pic>
      <p:sp>
        <p:nvSpPr>
          <p:cNvPr id="4" name="Footer Placeholder 3">
            <a:extLst>
              <a:ext uri="{FF2B5EF4-FFF2-40B4-BE49-F238E27FC236}">
                <a16:creationId xmlns:a16="http://schemas.microsoft.com/office/drawing/2014/main" id="{E7EA8863-CB4F-8D54-6326-23E3973FBA4F}"/>
              </a:ext>
            </a:extLst>
          </p:cNvPr>
          <p:cNvSpPr>
            <a:spLocks noGrp="1"/>
          </p:cNvSpPr>
          <p:nvPr>
            <p:ph type="ftr" sz="quarter" idx="11"/>
          </p:nvPr>
        </p:nvSpPr>
        <p:spPr>
          <a:xfrm rot="10800000" flipV="1">
            <a:off x="381000" y="6172201"/>
            <a:ext cx="8382000" cy="301928"/>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11FA0392-7D04-0E14-55DE-44CCE404C890}"/>
              </a:ext>
            </a:extLst>
          </p:cNvPr>
          <p:cNvSpPr>
            <a:spLocks noGrp="1"/>
          </p:cNvSpPr>
          <p:nvPr>
            <p:ph type="sldNum" sz="quarter" idx="12"/>
          </p:nvPr>
        </p:nvSpPr>
        <p:spPr/>
        <p:txBody>
          <a:bodyPr/>
          <a:lstStyle/>
          <a:p>
            <a:fld id="{4A5A435B-81E9-4357-A82E-A4F07391AE6F}" type="slidenum">
              <a:rPr lang="en-US" smtClean="0"/>
              <a:t>33</a:t>
            </a:fld>
            <a:endParaRPr lang="en-US"/>
          </a:p>
        </p:txBody>
      </p:sp>
    </p:spTree>
    <p:extLst>
      <p:ext uri="{BB962C8B-B14F-4D97-AF65-F5344CB8AC3E}">
        <p14:creationId xmlns:p14="http://schemas.microsoft.com/office/powerpoint/2010/main" val="342514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84B8-BF78-FB4B-87C0-789767CE233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52C553A-45A3-379F-B42C-CDA471BD9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725953"/>
            <a:ext cx="7637231" cy="4293847"/>
          </a:xfrm>
        </p:spPr>
      </p:pic>
      <p:sp>
        <p:nvSpPr>
          <p:cNvPr id="4" name="Footer Placeholder 3">
            <a:extLst>
              <a:ext uri="{FF2B5EF4-FFF2-40B4-BE49-F238E27FC236}">
                <a16:creationId xmlns:a16="http://schemas.microsoft.com/office/drawing/2014/main" id="{2D0A9CF9-34F8-57A9-7DF5-2FA0BD1AE0FC}"/>
              </a:ext>
            </a:extLst>
          </p:cNvPr>
          <p:cNvSpPr>
            <a:spLocks noGrp="1"/>
          </p:cNvSpPr>
          <p:nvPr>
            <p:ph type="ftr" sz="quarter" idx="11"/>
          </p:nvPr>
        </p:nvSpPr>
        <p:spPr>
          <a:xfrm>
            <a:off x="457200" y="6248400"/>
            <a:ext cx="8382000" cy="269557"/>
          </a:xfrm>
        </p:spPr>
        <p:txBody>
          <a:bodyPr/>
          <a:lstStyle/>
          <a:p>
            <a:r>
              <a:rPr lang="en-US"/>
              <a:t>Weapon Detection in Real-Time CCTV Videos Using Deep Learning                  			    				           Batch-4</a:t>
            </a:r>
            <a:endParaRPr lang="en-US" dirty="0"/>
          </a:p>
        </p:txBody>
      </p:sp>
      <p:sp>
        <p:nvSpPr>
          <p:cNvPr id="5" name="Slide Number Placeholder 4">
            <a:extLst>
              <a:ext uri="{FF2B5EF4-FFF2-40B4-BE49-F238E27FC236}">
                <a16:creationId xmlns:a16="http://schemas.microsoft.com/office/drawing/2014/main" id="{60C5581A-AD71-C6B6-1233-2D2D0B8AF429}"/>
              </a:ext>
            </a:extLst>
          </p:cNvPr>
          <p:cNvSpPr>
            <a:spLocks noGrp="1"/>
          </p:cNvSpPr>
          <p:nvPr>
            <p:ph type="sldNum" sz="quarter" idx="12"/>
          </p:nvPr>
        </p:nvSpPr>
        <p:spPr/>
        <p:txBody>
          <a:bodyPr/>
          <a:lstStyle/>
          <a:p>
            <a:fld id="{4A5A435B-81E9-4357-A82E-A4F07391AE6F}" type="slidenum">
              <a:rPr lang="en-US" smtClean="0"/>
              <a:t>34</a:t>
            </a:fld>
            <a:endParaRPr lang="en-US"/>
          </a:p>
        </p:txBody>
      </p:sp>
    </p:spTree>
    <p:extLst>
      <p:ext uri="{BB962C8B-B14F-4D97-AF65-F5344CB8AC3E}">
        <p14:creationId xmlns:p14="http://schemas.microsoft.com/office/powerpoint/2010/main" val="403499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841E-3034-C2DD-BBA6-472BFEA8F00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BB21A23A-1A81-0B70-B794-654CCAC1C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11637"/>
            <a:ext cx="7484831" cy="4208163"/>
          </a:xfrm>
        </p:spPr>
      </p:pic>
      <p:sp>
        <p:nvSpPr>
          <p:cNvPr id="4" name="Footer Placeholder 3">
            <a:extLst>
              <a:ext uri="{FF2B5EF4-FFF2-40B4-BE49-F238E27FC236}">
                <a16:creationId xmlns:a16="http://schemas.microsoft.com/office/drawing/2014/main" id="{A22150F6-8E47-0C69-E70E-8E0C487E8CA6}"/>
              </a:ext>
            </a:extLst>
          </p:cNvPr>
          <p:cNvSpPr>
            <a:spLocks noGrp="1"/>
          </p:cNvSpPr>
          <p:nvPr>
            <p:ph type="ftr" sz="quarter" idx="11"/>
          </p:nvPr>
        </p:nvSpPr>
        <p:spPr>
          <a:xfrm>
            <a:off x="228600" y="6400800"/>
            <a:ext cx="8381999" cy="1933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9EA65222-7141-2873-324E-709F24DE5248}"/>
              </a:ext>
            </a:extLst>
          </p:cNvPr>
          <p:cNvSpPr>
            <a:spLocks noGrp="1"/>
          </p:cNvSpPr>
          <p:nvPr>
            <p:ph type="sldNum" sz="quarter" idx="12"/>
          </p:nvPr>
        </p:nvSpPr>
        <p:spPr/>
        <p:txBody>
          <a:bodyPr/>
          <a:lstStyle/>
          <a:p>
            <a:fld id="{4A5A435B-81E9-4357-A82E-A4F07391AE6F}" type="slidenum">
              <a:rPr lang="en-US" smtClean="0"/>
              <a:t>35</a:t>
            </a:fld>
            <a:endParaRPr lang="en-US"/>
          </a:p>
        </p:txBody>
      </p:sp>
    </p:spTree>
    <p:extLst>
      <p:ext uri="{BB962C8B-B14F-4D97-AF65-F5344CB8AC3E}">
        <p14:creationId xmlns:p14="http://schemas.microsoft.com/office/powerpoint/2010/main" val="3921943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9462-1D17-6AB2-9C50-EEB504053419}"/>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BD7E835-324B-333D-A96A-CC1FD723A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5C1F9F28-DFE2-DEEE-3573-5EE6D049EB17}"/>
              </a:ext>
            </a:extLst>
          </p:cNvPr>
          <p:cNvSpPr>
            <a:spLocks noGrp="1"/>
          </p:cNvSpPr>
          <p:nvPr>
            <p:ph type="ftr" sz="quarter" idx="11"/>
          </p:nvPr>
        </p:nvSpPr>
        <p:spPr>
          <a:xfrm>
            <a:off x="304800" y="6542784"/>
            <a:ext cx="8381999" cy="45719"/>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B9A5B545-5D3C-26B1-A2DB-E024BEF19D78}"/>
              </a:ext>
            </a:extLst>
          </p:cNvPr>
          <p:cNvSpPr>
            <a:spLocks noGrp="1"/>
          </p:cNvSpPr>
          <p:nvPr>
            <p:ph type="sldNum" sz="quarter" idx="12"/>
          </p:nvPr>
        </p:nvSpPr>
        <p:spPr/>
        <p:txBody>
          <a:bodyPr/>
          <a:lstStyle/>
          <a:p>
            <a:fld id="{4A5A435B-81E9-4357-A82E-A4F07391AE6F}" type="slidenum">
              <a:rPr lang="en-US" smtClean="0"/>
              <a:t>36</a:t>
            </a:fld>
            <a:endParaRPr lang="en-US"/>
          </a:p>
        </p:txBody>
      </p:sp>
    </p:spTree>
    <p:extLst>
      <p:ext uri="{BB962C8B-B14F-4D97-AF65-F5344CB8AC3E}">
        <p14:creationId xmlns:p14="http://schemas.microsoft.com/office/powerpoint/2010/main" val="3576835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028B-9707-0359-80E9-7F895811E7D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97D0DD5-12A3-2E09-FD7E-4EA47A7F4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D875FEE1-8700-BE92-80DC-1198B50CCDA0}"/>
              </a:ext>
            </a:extLst>
          </p:cNvPr>
          <p:cNvSpPr>
            <a:spLocks noGrp="1"/>
          </p:cNvSpPr>
          <p:nvPr>
            <p:ph type="ftr" sz="quarter" idx="11"/>
          </p:nvPr>
        </p:nvSpPr>
        <p:spPr>
          <a:xfrm>
            <a:off x="549592" y="6248400"/>
            <a:ext cx="8289607" cy="3401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80852620-8FBB-BB9C-A97A-925A6109B85F}"/>
              </a:ext>
            </a:extLst>
          </p:cNvPr>
          <p:cNvSpPr>
            <a:spLocks noGrp="1"/>
          </p:cNvSpPr>
          <p:nvPr>
            <p:ph type="sldNum" sz="quarter" idx="12"/>
          </p:nvPr>
        </p:nvSpPr>
        <p:spPr/>
        <p:txBody>
          <a:bodyPr/>
          <a:lstStyle/>
          <a:p>
            <a:fld id="{4A5A435B-81E9-4357-A82E-A4F07391AE6F}" type="slidenum">
              <a:rPr lang="en-US" smtClean="0"/>
              <a:t>37</a:t>
            </a:fld>
            <a:endParaRPr lang="en-US"/>
          </a:p>
        </p:txBody>
      </p:sp>
    </p:spTree>
    <p:extLst>
      <p:ext uri="{BB962C8B-B14F-4D97-AF65-F5344CB8AC3E}">
        <p14:creationId xmlns:p14="http://schemas.microsoft.com/office/powerpoint/2010/main" val="75077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0D5B-C696-1CE0-6C54-3E7FE3EC61A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548C1EB-A8EB-C434-A7E7-C061380DC8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47A1DFA5-F8A9-21CF-D03D-F56077B8C4C8}"/>
              </a:ext>
            </a:extLst>
          </p:cNvPr>
          <p:cNvSpPr>
            <a:spLocks noGrp="1"/>
          </p:cNvSpPr>
          <p:nvPr>
            <p:ph type="ftr" sz="quarter" idx="11"/>
          </p:nvPr>
        </p:nvSpPr>
        <p:spPr>
          <a:xfrm>
            <a:off x="457200" y="6248400"/>
            <a:ext cx="8381999" cy="3401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AA188BFF-9190-B42A-A2C9-2B290037F067}"/>
              </a:ext>
            </a:extLst>
          </p:cNvPr>
          <p:cNvSpPr>
            <a:spLocks noGrp="1"/>
          </p:cNvSpPr>
          <p:nvPr>
            <p:ph type="sldNum" sz="quarter" idx="12"/>
          </p:nvPr>
        </p:nvSpPr>
        <p:spPr/>
        <p:txBody>
          <a:bodyPr/>
          <a:lstStyle/>
          <a:p>
            <a:fld id="{4A5A435B-81E9-4357-A82E-A4F07391AE6F}" type="slidenum">
              <a:rPr lang="en-US" smtClean="0"/>
              <a:t>38</a:t>
            </a:fld>
            <a:endParaRPr lang="en-US"/>
          </a:p>
        </p:txBody>
      </p:sp>
    </p:spTree>
    <p:extLst>
      <p:ext uri="{BB962C8B-B14F-4D97-AF65-F5344CB8AC3E}">
        <p14:creationId xmlns:p14="http://schemas.microsoft.com/office/powerpoint/2010/main" val="1741003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4516-F596-E947-71C8-B8D5CB59E53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BFDDC9B-D449-FC3C-7F9B-820A289845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9" y="2489200"/>
            <a:ext cx="6279686" cy="3530600"/>
          </a:xfrm>
        </p:spPr>
      </p:pic>
      <p:sp>
        <p:nvSpPr>
          <p:cNvPr id="4" name="Footer Placeholder 3">
            <a:extLst>
              <a:ext uri="{FF2B5EF4-FFF2-40B4-BE49-F238E27FC236}">
                <a16:creationId xmlns:a16="http://schemas.microsoft.com/office/drawing/2014/main" id="{C716F423-97BC-0EAA-7832-EF9B7EF3D189}"/>
              </a:ext>
            </a:extLst>
          </p:cNvPr>
          <p:cNvSpPr>
            <a:spLocks noGrp="1"/>
          </p:cNvSpPr>
          <p:nvPr>
            <p:ph type="ftr" sz="quarter" idx="11"/>
          </p:nvPr>
        </p:nvSpPr>
        <p:spPr>
          <a:xfrm>
            <a:off x="381000" y="6324600"/>
            <a:ext cx="8305799" cy="187703"/>
          </a:xfrm>
        </p:spPr>
        <p:txBody>
          <a:bodyPr/>
          <a:lstStyle/>
          <a:p>
            <a:r>
              <a:rPr lang="en-US"/>
              <a:t>Weapon Detection in Real-Time CCTV Videos Using Deep Learning                  			    				           Batch-4</a:t>
            </a:r>
            <a:endParaRPr lang="en-US" dirty="0"/>
          </a:p>
        </p:txBody>
      </p:sp>
      <p:sp>
        <p:nvSpPr>
          <p:cNvPr id="5" name="Slide Number Placeholder 4">
            <a:extLst>
              <a:ext uri="{FF2B5EF4-FFF2-40B4-BE49-F238E27FC236}">
                <a16:creationId xmlns:a16="http://schemas.microsoft.com/office/drawing/2014/main" id="{16894BC7-7AE3-2BD6-BD8C-A361F55005D0}"/>
              </a:ext>
            </a:extLst>
          </p:cNvPr>
          <p:cNvSpPr>
            <a:spLocks noGrp="1"/>
          </p:cNvSpPr>
          <p:nvPr>
            <p:ph type="sldNum" sz="quarter" idx="12"/>
          </p:nvPr>
        </p:nvSpPr>
        <p:spPr/>
        <p:txBody>
          <a:bodyPr/>
          <a:lstStyle/>
          <a:p>
            <a:fld id="{4A5A435B-81E9-4357-A82E-A4F07391AE6F}" type="slidenum">
              <a:rPr lang="en-US" smtClean="0"/>
              <a:t>39</a:t>
            </a:fld>
            <a:endParaRPr lang="en-US"/>
          </a:p>
        </p:txBody>
      </p:sp>
    </p:spTree>
    <p:extLst>
      <p:ext uri="{BB962C8B-B14F-4D97-AF65-F5344CB8AC3E}">
        <p14:creationId xmlns:p14="http://schemas.microsoft.com/office/powerpoint/2010/main" val="148558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421"/>
            <a:ext cx="6343672" cy="709865"/>
          </a:xfrm>
        </p:spPr>
        <p:txBody>
          <a:bodyPr>
            <a:normAutofit fontScale="90000"/>
          </a:bodyPr>
          <a:lstStyle/>
          <a:p>
            <a:r>
              <a:rPr lang="en-IN" dirty="0">
                <a:latin typeface="Times New Roman" panose="02020603050405020304" pitchFamily="18" charset="0"/>
                <a:cs typeface="Times New Roman" panose="02020603050405020304" pitchFamily="18" charset="0"/>
              </a:rPr>
              <a:t>Problem Statement</a:t>
            </a:r>
            <a:br>
              <a:rPr lang="en-IN" dirty="0"/>
            </a:br>
            <a:endParaRPr lang="en-US" dirty="0"/>
          </a:p>
        </p:txBody>
      </p:sp>
      <p:sp>
        <p:nvSpPr>
          <p:cNvPr id="3" name="Content Placeholder 2"/>
          <p:cNvSpPr>
            <a:spLocks noGrp="1"/>
          </p:cNvSpPr>
          <p:nvPr>
            <p:ph idx="1"/>
          </p:nvPr>
        </p:nvSpPr>
        <p:spPr>
          <a:xfrm>
            <a:off x="533400" y="2173150"/>
            <a:ext cx="8229600" cy="3618050"/>
          </a:xfrm>
        </p:spPr>
        <p:txBody>
          <a:bodyPr/>
          <a:lstStyle/>
          <a:p>
            <a:pPr algn="just"/>
            <a:r>
              <a:rPr lang="en-US" dirty="0">
                <a:latin typeface="Times New Roman" panose="02020603050405020304" pitchFamily="18" charset="0"/>
                <a:cs typeface="Times New Roman" panose="02020603050405020304" pitchFamily="18" charset="0"/>
              </a:rPr>
              <a:t>In this project, we tackle the problem of detecting the presence of weapons within an image.</a:t>
            </a:r>
          </a:p>
          <a:p>
            <a:pPr algn="just"/>
            <a:r>
              <a:rPr lang="en-US" dirty="0">
                <a:latin typeface="Times New Roman" panose="02020603050405020304" pitchFamily="18" charset="0"/>
                <a:cs typeface="Times New Roman" panose="02020603050405020304" pitchFamily="18" charset="0"/>
              </a:rPr>
              <a:t>We want to learn a function that given an image as input returns the presence and the location of the weapon.</a:t>
            </a:r>
          </a:p>
          <a:p>
            <a:pPr algn="just"/>
            <a:r>
              <a:rPr lang="en-US" dirty="0">
                <a:latin typeface="Times New Roman" panose="02020603050405020304" pitchFamily="18" charset="0"/>
                <a:cs typeface="Times New Roman" panose="02020603050405020304" pitchFamily="18" charset="0"/>
              </a:rPr>
              <a:t>Weapon detection presents some peculiar and significant challenges. </a:t>
            </a:r>
          </a:p>
          <a:p>
            <a:pPr algn="just"/>
            <a:r>
              <a:rPr lang="en-US" dirty="0">
                <a:latin typeface="Times New Roman" panose="02020603050405020304" pitchFamily="18" charset="0"/>
                <a:ea typeface="Tahoma" panose="020B0604030504040204" pitchFamily="34" charset="0"/>
                <a:cs typeface="Times New Roman" panose="02020603050405020304" pitchFamily="18" charset="0"/>
              </a:rPr>
              <a:t>The work focuses on providing a secure place using CCTV footage as a source to detect harmful weapons by applying the state of the art open-source deep learning algorithms.</a:t>
            </a:r>
          </a:p>
        </p:txBody>
      </p:sp>
      <p:sp>
        <p:nvSpPr>
          <p:cNvPr id="4" name="Footer Placeholder 3">
            <a:extLst>
              <a:ext uri="{FF2B5EF4-FFF2-40B4-BE49-F238E27FC236}">
                <a16:creationId xmlns:a16="http://schemas.microsoft.com/office/drawing/2014/main" id="{D614E242-4E99-370A-62B1-0ECE7958C564}"/>
              </a:ext>
            </a:extLst>
          </p:cNvPr>
          <p:cNvSpPr>
            <a:spLocks noGrp="1"/>
          </p:cNvSpPr>
          <p:nvPr>
            <p:ph type="ftr" sz="quarter" idx="11"/>
          </p:nvPr>
        </p:nvSpPr>
        <p:spPr>
          <a:xfrm>
            <a:off x="381000" y="6248401"/>
            <a:ext cx="8534400" cy="347206"/>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CCF99BC4-F529-D8DC-6163-6304E443489D}"/>
              </a:ext>
            </a:extLst>
          </p:cNvPr>
          <p:cNvSpPr>
            <a:spLocks noGrp="1"/>
          </p:cNvSpPr>
          <p:nvPr>
            <p:ph type="sldNum" sz="quarter" idx="12"/>
          </p:nvPr>
        </p:nvSpPr>
        <p:spPr/>
        <p:txBody>
          <a:bodyPr/>
          <a:lstStyle/>
          <a:p>
            <a:fld id="{4A5A435B-81E9-4357-A82E-A4F07391AE6F}" type="slidenum">
              <a:rPr lang="en-US" smtClean="0"/>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2021-62C1-0711-8DD5-B1101CDFF47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D0F47BB-BB2D-C6B9-3664-555AA73D1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54478"/>
            <a:ext cx="7408631" cy="4165322"/>
          </a:xfrm>
        </p:spPr>
      </p:pic>
      <p:sp>
        <p:nvSpPr>
          <p:cNvPr id="4" name="Footer Placeholder 3">
            <a:extLst>
              <a:ext uri="{FF2B5EF4-FFF2-40B4-BE49-F238E27FC236}">
                <a16:creationId xmlns:a16="http://schemas.microsoft.com/office/drawing/2014/main" id="{EF3E7BAB-FE5E-9AC8-C9AB-C1979003A677}"/>
              </a:ext>
            </a:extLst>
          </p:cNvPr>
          <p:cNvSpPr>
            <a:spLocks noGrp="1"/>
          </p:cNvSpPr>
          <p:nvPr>
            <p:ph type="ftr" sz="quarter" idx="11"/>
          </p:nvPr>
        </p:nvSpPr>
        <p:spPr>
          <a:xfrm>
            <a:off x="533400" y="6324600"/>
            <a:ext cx="8382000" cy="34010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28543D03-3462-78EB-6DF5-DED7F8298774}"/>
              </a:ext>
            </a:extLst>
          </p:cNvPr>
          <p:cNvSpPr>
            <a:spLocks noGrp="1"/>
          </p:cNvSpPr>
          <p:nvPr>
            <p:ph type="sldNum" sz="quarter" idx="12"/>
          </p:nvPr>
        </p:nvSpPr>
        <p:spPr/>
        <p:txBody>
          <a:bodyPr/>
          <a:lstStyle/>
          <a:p>
            <a:fld id="{4A5A435B-81E9-4357-A82E-A4F07391AE6F}" type="slidenum">
              <a:rPr lang="en-US" smtClean="0"/>
              <a:t>40</a:t>
            </a:fld>
            <a:endParaRPr lang="en-US"/>
          </a:p>
        </p:txBody>
      </p:sp>
    </p:spTree>
    <p:extLst>
      <p:ext uri="{BB962C8B-B14F-4D97-AF65-F5344CB8AC3E}">
        <p14:creationId xmlns:p14="http://schemas.microsoft.com/office/powerpoint/2010/main" val="2494029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2952-47EB-3168-6255-FB519B11BED9}"/>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8AE4D13-1DC7-EC72-29F6-03F301B95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897320"/>
            <a:ext cx="7332431" cy="4122480"/>
          </a:xfrm>
        </p:spPr>
      </p:pic>
      <p:sp>
        <p:nvSpPr>
          <p:cNvPr id="4" name="Footer Placeholder 3">
            <a:extLst>
              <a:ext uri="{FF2B5EF4-FFF2-40B4-BE49-F238E27FC236}">
                <a16:creationId xmlns:a16="http://schemas.microsoft.com/office/drawing/2014/main" id="{AF3BC916-6FB2-EE9C-DDD7-A0A289B97A42}"/>
              </a:ext>
            </a:extLst>
          </p:cNvPr>
          <p:cNvSpPr>
            <a:spLocks noGrp="1"/>
          </p:cNvSpPr>
          <p:nvPr>
            <p:ph type="ftr" sz="quarter" idx="11"/>
          </p:nvPr>
        </p:nvSpPr>
        <p:spPr>
          <a:xfrm>
            <a:off x="457200" y="6280157"/>
            <a:ext cx="8382000" cy="28211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EDAD89E7-33FB-2807-A650-0FC0340B4012}"/>
              </a:ext>
            </a:extLst>
          </p:cNvPr>
          <p:cNvSpPr>
            <a:spLocks noGrp="1"/>
          </p:cNvSpPr>
          <p:nvPr>
            <p:ph type="sldNum" sz="quarter" idx="12"/>
          </p:nvPr>
        </p:nvSpPr>
        <p:spPr/>
        <p:txBody>
          <a:bodyPr/>
          <a:lstStyle/>
          <a:p>
            <a:fld id="{4A5A435B-81E9-4357-A82E-A4F07391AE6F}" type="slidenum">
              <a:rPr lang="en-US" smtClean="0"/>
              <a:t>41</a:t>
            </a:fld>
            <a:endParaRPr lang="en-US"/>
          </a:p>
        </p:txBody>
      </p:sp>
    </p:spTree>
    <p:extLst>
      <p:ext uri="{BB962C8B-B14F-4D97-AF65-F5344CB8AC3E}">
        <p14:creationId xmlns:p14="http://schemas.microsoft.com/office/powerpoint/2010/main" val="3044255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6BA9-1423-88FD-3549-7A95F21B0AE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C5E81519-4932-B0E8-1689-A8492AA74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68" y="1762204"/>
            <a:ext cx="7572755" cy="4257596"/>
          </a:xfrm>
        </p:spPr>
      </p:pic>
      <p:sp>
        <p:nvSpPr>
          <p:cNvPr id="4" name="Footer Placeholder 3">
            <a:extLst>
              <a:ext uri="{FF2B5EF4-FFF2-40B4-BE49-F238E27FC236}">
                <a16:creationId xmlns:a16="http://schemas.microsoft.com/office/drawing/2014/main" id="{7328F9FC-3C84-0A5B-6BA4-0FE13DE85F93}"/>
              </a:ext>
            </a:extLst>
          </p:cNvPr>
          <p:cNvSpPr>
            <a:spLocks noGrp="1"/>
          </p:cNvSpPr>
          <p:nvPr>
            <p:ph type="ftr" sz="quarter" idx="11"/>
          </p:nvPr>
        </p:nvSpPr>
        <p:spPr>
          <a:xfrm rot="10800000" flipV="1">
            <a:off x="304800" y="6324600"/>
            <a:ext cx="8458199" cy="20623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903B1CBC-43D4-4665-D15E-28F129D0E435}"/>
              </a:ext>
            </a:extLst>
          </p:cNvPr>
          <p:cNvSpPr>
            <a:spLocks noGrp="1"/>
          </p:cNvSpPr>
          <p:nvPr>
            <p:ph type="sldNum" sz="quarter" idx="12"/>
          </p:nvPr>
        </p:nvSpPr>
        <p:spPr/>
        <p:txBody>
          <a:bodyPr/>
          <a:lstStyle/>
          <a:p>
            <a:fld id="{4A5A435B-81E9-4357-A82E-A4F07391AE6F}" type="slidenum">
              <a:rPr lang="en-US" smtClean="0"/>
              <a:t>42</a:t>
            </a:fld>
            <a:endParaRPr lang="en-US"/>
          </a:p>
        </p:txBody>
      </p:sp>
    </p:spTree>
    <p:extLst>
      <p:ext uri="{BB962C8B-B14F-4D97-AF65-F5344CB8AC3E}">
        <p14:creationId xmlns:p14="http://schemas.microsoft.com/office/powerpoint/2010/main" val="102388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F804-87B9-4755-BE0C-0FBF2E9CB42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D189DC27-FC33-4429-8971-A6B188A680C0}"/>
              </a:ext>
            </a:extLst>
          </p:cNvPr>
          <p:cNvSpPr>
            <a:spLocks noGrp="1"/>
          </p:cNvSpPr>
          <p:nvPr>
            <p:ph idx="1"/>
          </p:nvPr>
        </p:nvSpPr>
        <p:spPr>
          <a:xfrm>
            <a:off x="590843" y="2438400"/>
            <a:ext cx="7943557" cy="3810000"/>
          </a:xfrm>
        </p:spPr>
        <p:txBody>
          <a:bodyPr>
            <a:normAutofit/>
          </a:bodyPr>
          <a:lstStyle/>
          <a:p>
            <a:r>
              <a:rPr lang="en-US" sz="2400" dirty="0">
                <a:latin typeface="Times New Roman" panose="02020603050405020304" pitchFamily="18" charset="0"/>
                <a:cs typeface="Times New Roman" panose="02020603050405020304" pitchFamily="18" charset="0"/>
              </a:rPr>
              <a:t>In this study, we focused on the two specific tasks of automated detection and recognition of illegal activities.</a:t>
            </a:r>
          </a:p>
          <a:p>
            <a:r>
              <a:rPr lang="en-US" sz="2400" dirty="0">
                <a:latin typeface="Times New Roman" panose="02020603050405020304" pitchFamily="18" charset="0"/>
                <a:cs typeface="Times New Roman" panose="02020603050405020304" pitchFamily="18" charset="0"/>
              </a:rPr>
              <a:t>We have focused on detecting the weapon in live CCTV streams and at the same time reduced the false negatives and positives.</a:t>
            </a:r>
          </a:p>
          <a:p>
            <a:r>
              <a:rPr lang="en-US" sz="2400" dirty="0">
                <a:latin typeface="Times New Roman" panose="02020603050405020304" pitchFamily="18" charset="0"/>
                <a:cs typeface="Times New Roman" panose="02020603050405020304" pitchFamily="18" charset="0"/>
              </a:rPr>
              <a:t>We have tested many models but among all of them, the state-of-the-art Yolov4, trained on our new database, gave very few false positive and negative values, hence achieved the most successful results</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6768D9-205F-0E85-1515-21CB74036371}"/>
              </a:ext>
            </a:extLst>
          </p:cNvPr>
          <p:cNvSpPr>
            <a:spLocks noGrp="1"/>
          </p:cNvSpPr>
          <p:nvPr>
            <p:ph type="ftr" sz="quarter" idx="11"/>
          </p:nvPr>
        </p:nvSpPr>
        <p:spPr>
          <a:xfrm>
            <a:off x="590843" y="6324600"/>
            <a:ext cx="8400757" cy="2695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0F9A7750-1314-0EE8-00B8-3501663EE066}"/>
              </a:ext>
            </a:extLst>
          </p:cNvPr>
          <p:cNvSpPr>
            <a:spLocks noGrp="1"/>
          </p:cNvSpPr>
          <p:nvPr>
            <p:ph type="sldNum" sz="quarter" idx="12"/>
          </p:nvPr>
        </p:nvSpPr>
        <p:spPr/>
        <p:txBody>
          <a:bodyPr/>
          <a:lstStyle/>
          <a:p>
            <a:fld id="{4A5A435B-81E9-4357-A82E-A4F07391AE6F}" type="slidenum">
              <a:rPr lang="en-US" smtClean="0"/>
              <a:t>43</a:t>
            </a:fld>
            <a:endParaRPr lang="en-US"/>
          </a:p>
        </p:txBody>
      </p:sp>
    </p:spTree>
    <p:extLst>
      <p:ext uri="{BB962C8B-B14F-4D97-AF65-F5344CB8AC3E}">
        <p14:creationId xmlns:p14="http://schemas.microsoft.com/office/powerpoint/2010/main" val="1642159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BFAB-2D6D-A61B-17BA-1B2A610319E7}"/>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8B31CC8-C957-6C73-DDBA-77C543B4DC94}"/>
              </a:ext>
            </a:extLst>
          </p:cNvPr>
          <p:cNvSpPr>
            <a:spLocks noGrp="1"/>
          </p:cNvSpPr>
          <p:nvPr>
            <p:ph idx="1"/>
          </p:nvPr>
        </p:nvSpPr>
        <p:spPr>
          <a:xfrm>
            <a:off x="533400" y="2209800"/>
            <a:ext cx="8077200" cy="4025902"/>
          </a:xfrm>
        </p:spPr>
        <p:txBody>
          <a:bodyPr>
            <a:noAutofit/>
          </a:bodyPr>
          <a:lstStyle/>
          <a:p>
            <a:pPr algn="just">
              <a:spcBef>
                <a:spcPts val="1200"/>
              </a:spcBef>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 Xiao, X. Lu, J. Yan, L. Wu, and L. Ren, ‘‘Automatic detection of concealed pistols using passive millimeter wave imaging,’’ in Proc. IEEE Int. Conf.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Imag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Syst.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Techn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(IST), pp. 1–4.  </a:t>
            </a:r>
            <a:endParaRPr lang="en-IN" sz="2000" dirty="0">
              <a:effectLst/>
              <a:latin typeface="Times New Roman" panose="02020603050405020304" pitchFamily="18" charset="0"/>
              <a:ea typeface="Calibri" panose="020F0502020204030204" pitchFamily="34" charset="0"/>
              <a:cs typeface="Calibri" panose="020F0502020204030204" pitchFamily="34" charset="0"/>
            </a:endParaRPr>
          </a:p>
          <a:p>
            <a:pPr algn="just">
              <a:spcBef>
                <a:spcPts val="1200"/>
              </a:spcBef>
              <a:spcAft>
                <a:spcPts val="12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 M. Sheen, D. L.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Mcmakin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 E. Hall, ‘‘Three-dimensional millimeter-wave imaging for concealed weapon detection,’’ IEEE Trans.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Microw</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Theory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Techn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vol. 49, no. 9, pp. 1581–1592, Sep. 2001. </a:t>
            </a:r>
            <a:endParaRPr lang="en-IN" sz="2000" dirty="0">
              <a:effectLst/>
              <a:latin typeface="Times New Roman" panose="02020603050405020304" pitchFamily="18" charset="0"/>
              <a:ea typeface="Calibri" panose="020F0502020204030204" pitchFamily="34" charset="0"/>
              <a:cs typeface="Calibri" panose="020F0502020204030204" pitchFamily="34" charset="0"/>
            </a:endParaRPr>
          </a:p>
          <a:p>
            <a:pPr algn="just">
              <a:spcBef>
                <a:spcPts val="1200"/>
              </a:spcBef>
              <a:spcAft>
                <a:spcPts val="12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Xue</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 S. Blum, and Y. Li, ‘‘Fusion of visual and IR images for concealed weapon detection,’’ in Proc. 5th Int. Conf. Inf. Fusion, vol. 2, Jul. 2002, pp. 1198–1205. </a:t>
            </a:r>
            <a:endParaRPr lang="en-IN" sz="2000"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C6A049C9-2021-AC5A-6CA5-EA6AC8111D74}"/>
              </a:ext>
            </a:extLst>
          </p:cNvPr>
          <p:cNvSpPr>
            <a:spLocks noGrp="1"/>
          </p:cNvSpPr>
          <p:nvPr>
            <p:ph type="ftr" sz="quarter" idx="11"/>
          </p:nvPr>
        </p:nvSpPr>
        <p:spPr>
          <a:xfrm>
            <a:off x="590843" y="6476999"/>
            <a:ext cx="8629357" cy="1171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3D9E0457-4C98-D4C3-BAFA-C72C9365E670}"/>
              </a:ext>
            </a:extLst>
          </p:cNvPr>
          <p:cNvSpPr>
            <a:spLocks noGrp="1"/>
          </p:cNvSpPr>
          <p:nvPr>
            <p:ph type="sldNum" sz="quarter" idx="12"/>
          </p:nvPr>
        </p:nvSpPr>
        <p:spPr/>
        <p:txBody>
          <a:bodyPr/>
          <a:lstStyle/>
          <a:p>
            <a:fld id="{4A5A435B-81E9-4357-A82E-A4F07391AE6F}" type="slidenum">
              <a:rPr lang="en-US" smtClean="0"/>
              <a:t>44</a:t>
            </a:fld>
            <a:endParaRPr lang="en-US"/>
          </a:p>
        </p:txBody>
      </p:sp>
    </p:spTree>
    <p:extLst>
      <p:ext uri="{BB962C8B-B14F-4D97-AF65-F5344CB8AC3E}">
        <p14:creationId xmlns:p14="http://schemas.microsoft.com/office/powerpoint/2010/main" val="4030953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91871"/>
            <a:ext cx="8305800" cy="1143000"/>
          </a:xfrm>
        </p:spPr>
        <p:txBody>
          <a:bodyPr/>
          <a:lstStyle/>
          <a:p>
            <a:pPr algn="ctr"/>
            <a:r>
              <a:rPr lang="en-US" sz="5400" u="sng" dirty="0">
                <a:solidFill>
                  <a:schemeClr val="accent1"/>
                </a:solidFill>
                <a:latin typeface="Times New Roman" panose="02020603050405020304" pitchFamily="18" charset="0"/>
                <a:cs typeface="Times New Roman" panose="02020603050405020304" pitchFamily="18" charset="0"/>
              </a:rPr>
              <a:t>Thank You</a:t>
            </a:r>
          </a:p>
        </p:txBody>
      </p:sp>
      <p:sp>
        <p:nvSpPr>
          <p:cNvPr id="3" name="Footer Placeholder 2">
            <a:extLst>
              <a:ext uri="{FF2B5EF4-FFF2-40B4-BE49-F238E27FC236}">
                <a16:creationId xmlns:a16="http://schemas.microsoft.com/office/drawing/2014/main" id="{83C4DAED-9A03-B5CF-97FB-A9CAEC934DFE}"/>
              </a:ext>
            </a:extLst>
          </p:cNvPr>
          <p:cNvSpPr>
            <a:spLocks noGrp="1"/>
          </p:cNvSpPr>
          <p:nvPr>
            <p:ph type="ftr" sz="quarter" idx="11"/>
          </p:nvPr>
        </p:nvSpPr>
        <p:spPr>
          <a:xfrm rot="10800000" flipV="1">
            <a:off x="152400" y="6248401"/>
            <a:ext cx="8991600" cy="313869"/>
          </a:xfrm>
        </p:spPr>
        <p:txBody>
          <a:bodyPr/>
          <a:lstStyle/>
          <a:p>
            <a:r>
              <a:rPr lang="en-US" sz="1050" dirty="0"/>
              <a:t>Weapon Detection in Real-Time CCTV Videos Using Deep Learning                  			    				           Batch-4</a:t>
            </a:r>
          </a:p>
        </p:txBody>
      </p:sp>
      <p:sp>
        <p:nvSpPr>
          <p:cNvPr id="4" name="Slide Number Placeholder 3">
            <a:extLst>
              <a:ext uri="{FF2B5EF4-FFF2-40B4-BE49-F238E27FC236}">
                <a16:creationId xmlns:a16="http://schemas.microsoft.com/office/drawing/2014/main" id="{6AD59C85-1B3F-C98F-2998-E4DC7C9AEA73}"/>
              </a:ext>
            </a:extLst>
          </p:cNvPr>
          <p:cNvSpPr>
            <a:spLocks noGrp="1"/>
          </p:cNvSpPr>
          <p:nvPr>
            <p:ph type="sldNum" sz="quarter" idx="12"/>
          </p:nvPr>
        </p:nvSpPr>
        <p:spPr/>
        <p:txBody>
          <a:bodyPr/>
          <a:lstStyle/>
          <a:p>
            <a:fld id="{4A5A435B-81E9-4357-A82E-A4F07391AE6F}" type="slidenum">
              <a:rPr lang="en-US" smtClean="0"/>
              <a:t>45</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8897-BB9B-40C7-A999-0A39B1B5D49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608C72A7-AA79-461D-AB03-56EDA720440C}"/>
              </a:ext>
            </a:extLst>
          </p:cNvPr>
          <p:cNvSpPr>
            <a:spLocks noGrp="1"/>
          </p:cNvSpPr>
          <p:nvPr>
            <p:ph idx="1"/>
          </p:nvPr>
        </p:nvSpPr>
        <p:spPr>
          <a:xfrm>
            <a:off x="417233" y="2124706"/>
            <a:ext cx="8345767" cy="4199894"/>
          </a:xfrm>
        </p:spPr>
        <p:txBody>
          <a:bodyPr>
            <a:normAutofit/>
          </a:bodyPr>
          <a:lstStyle/>
          <a:p>
            <a:pPr algn="just"/>
            <a:r>
              <a:rPr lang="en-US" dirty="0">
                <a:latin typeface="Times New Roman" panose="02020603050405020304" pitchFamily="18" charset="0"/>
                <a:cs typeface="Times New Roman" panose="02020603050405020304" pitchFamily="18" charset="0"/>
              </a:rPr>
              <a:t>The crime rate across the globe has increased mainly because of the frequent use of handheld weapons during violent activity. </a:t>
            </a:r>
          </a:p>
          <a:p>
            <a:pPr algn="just"/>
            <a:r>
              <a:rPr lang="en-US" dirty="0">
                <a:latin typeface="Times New Roman" panose="02020603050405020304" pitchFamily="18" charset="0"/>
                <a:cs typeface="Times New Roman" panose="02020603050405020304" pitchFamily="18" charset="0"/>
              </a:rPr>
              <a:t>CCTV cameras play an important role to overcome this problem and are considered to be one of the most important requirements for the security aspect.</a:t>
            </a:r>
          </a:p>
          <a:p>
            <a:pPr algn="just"/>
            <a:r>
              <a:rPr lang="en-US" dirty="0">
                <a:latin typeface="Times New Roman" panose="02020603050405020304" pitchFamily="18" charset="0"/>
                <a:cs typeface="Times New Roman" panose="02020603050405020304" pitchFamily="18" charset="0"/>
              </a:rPr>
              <a:t>CCTV operators has to monitor 20- 25 screens for 10 hours.</a:t>
            </a:r>
          </a:p>
          <a:p>
            <a:pPr algn="just"/>
            <a:r>
              <a:rPr lang="en-US" dirty="0">
                <a:latin typeface="Times New Roman" panose="02020603050405020304" pitchFamily="18" charset="0"/>
                <a:cs typeface="Times New Roman" panose="02020603050405020304" pitchFamily="18" charset="0"/>
              </a:rPr>
              <a:t>As the number of screens increases, the concentration of the person decreases considerably to monitor each screen with time.</a:t>
            </a:r>
          </a:p>
          <a:p>
            <a:pPr algn="just"/>
            <a:r>
              <a:rPr lang="en-US" dirty="0">
                <a:latin typeface="Times New Roman" panose="02020603050405020304" pitchFamily="18" charset="0"/>
                <a:cs typeface="Times New Roman" panose="02020603050405020304" pitchFamily="18" charset="0"/>
              </a:rPr>
              <a:t>The solution to aforementioned problem is to install surveillance cameras with the ability to automatically detect weapons and raise alarm to alert the operators or security personals.</a:t>
            </a:r>
          </a:p>
          <a:p>
            <a:pPr algn="just"/>
            <a:r>
              <a:rPr lang="en-US" dirty="0">
                <a:latin typeface="Times New Roman" panose="02020603050405020304" pitchFamily="18" charset="0"/>
                <a:cs typeface="Times New Roman" panose="02020603050405020304" pitchFamily="18" charset="0"/>
              </a:rPr>
              <a:t>This article presents an automatic detection and classification method of weapons for real-time scenario using state of the art deep learning models.</a:t>
            </a:r>
          </a:p>
          <a:p>
            <a:pPr algn="just"/>
            <a:endParaRPr lang="en-IN" dirty="0"/>
          </a:p>
        </p:txBody>
      </p:sp>
      <p:sp>
        <p:nvSpPr>
          <p:cNvPr id="4" name="Footer Placeholder 3">
            <a:extLst>
              <a:ext uri="{FF2B5EF4-FFF2-40B4-BE49-F238E27FC236}">
                <a16:creationId xmlns:a16="http://schemas.microsoft.com/office/drawing/2014/main" id="{122A7C63-6468-2041-7857-C06BCEF6B731}"/>
              </a:ext>
            </a:extLst>
          </p:cNvPr>
          <p:cNvSpPr>
            <a:spLocks noGrp="1"/>
          </p:cNvSpPr>
          <p:nvPr>
            <p:ph type="ftr" sz="quarter" idx="11"/>
          </p:nvPr>
        </p:nvSpPr>
        <p:spPr>
          <a:xfrm>
            <a:off x="590843" y="6365497"/>
            <a:ext cx="8345767" cy="19677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410999DE-9EC3-159B-F2CD-1E9938A3F575}"/>
              </a:ext>
            </a:extLst>
          </p:cNvPr>
          <p:cNvSpPr>
            <a:spLocks noGrp="1"/>
          </p:cNvSpPr>
          <p:nvPr>
            <p:ph type="sldNum" sz="quarter" idx="12"/>
          </p:nvPr>
        </p:nvSpPr>
        <p:spPr/>
        <p:txBody>
          <a:bodyPr/>
          <a:lstStyle/>
          <a:p>
            <a:fld id="{4A5A435B-81E9-4357-A82E-A4F07391AE6F}" type="slidenum">
              <a:rPr lang="en-US" smtClean="0"/>
              <a:t>5</a:t>
            </a:fld>
            <a:endParaRPr lang="en-US" dirty="0"/>
          </a:p>
        </p:txBody>
      </p:sp>
    </p:spTree>
    <p:extLst>
      <p:ext uri="{BB962C8B-B14F-4D97-AF65-F5344CB8AC3E}">
        <p14:creationId xmlns:p14="http://schemas.microsoft.com/office/powerpoint/2010/main" val="354643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765-E58B-4FF7-8450-E0FFF703586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EFF6AA-A910-49C9-9D49-CCB654ED88B2}"/>
              </a:ext>
            </a:extLst>
          </p:cNvPr>
          <p:cNvSpPr>
            <a:spLocks noGrp="1"/>
          </p:cNvSpPr>
          <p:nvPr>
            <p:ph idx="1"/>
          </p:nvPr>
        </p:nvSpPr>
        <p:spPr>
          <a:xfrm>
            <a:off x="508001" y="2104536"/>
            <a:ext cx="8102599" cy="3826366"/>
          </a:xfrm>
        </p:spPr>
        <p:txBody>
          <a:bodyPr>
            <a:normAutofit/>
          </a:bodyPr>
          <a:lstStyle/>
          <a:p>
            <a:pPr algn="just"/>
            <a:r>
              <a:rPr lang="en-US" dirty="0">
                <a:latin typeface="Times New Roman" panose="02020603050405020304" pitchFamily="18" charset="0"/>
                <a:cs typeface="Times New Roman" panose="02020603050405020304" pitchFamily="18" charset="0"/>
              </a:rPr>
              <a:t>The problem of detection and classification of objects in real-time started after major developments in the CCTV field, processing hardware, and deep learning models.</a:t>
            </a:r>
          </a:p>
          <a:p>
            <a:pPr algn="just">
              <a:buFont typeface="+mj-lt"/>
              <a:buAutoNum type="arabicPeriod"/>
            </a:pPr>
            <a:r>
              <a:rPr lang="en-IN" dirty="0">
                <a:latin typeface="Times New Roman" panose="02020603050405020304" pitchFamily="18" charset="0"/>
                <a:cs typeface="Times New Roman" panose="02020603050405020304" pitchFamily="18" charset="0"/>
              </a:rPr>
              <a:t>In previous years,</a:t>
            </a:r>
            <a:r>
              <a:rPr lang="en-US" dirty="0">
                <a:latin typeface="Times New Roman" panose="02020603050405020304" pitchFamily="18" charset="0"/>
                <a:cs typeface="Times New Roman" panose="02020603050405020304" pitchFamily="18" charset="0"/>
              </a:rPr>
              <a:t> A human has to be there all the time to monitor screens. CCTV operator has to monitor 20- 25 screens for 10 hours. He has to look, observe, identify, and control the situation that can be harmful to the individuals and the property.</a:t>
            </a:r>
          </a:p>
          <a:p>
            <a:pPr marL="0" indent="0" algn="just">
              <a:buNone/>
            </a:pPr>
            <a:r>
              <a:rPr lang="en-US" dirty="0">
                <a:solidFill>
                  <a:schemeClr val="accent1"/>
                </a:solidFill>
                <a:latin typeface="Times New Roman" panose="02020603050405020304" pitchFamily="18" charset="0"/>
                <a:cs typeface="Times New Roman" panose="02020603050405020304" pitchFamily="18" charset="0"/>
              </a:rPr>
              <a:t>Drawbacks:</a:t>
            </a:r>
          </a:p>
          <a:p>
            <a:pPr algn="just"/>
            <a:r>
              <a:rPr lang="en-US" dirty="0">
                <a:latin typeface="Times New Roman" panose="02020603050405020304" pitchFamily="18" charset="0"/>
                <a:cs typeface="Times New Roman" panose="02020603050405020304" pitchFamily="18" charset="0"/>
              </a:rPr>
              <a:t>As the number of screens increases, the concentration of the person decreases considerably to monitor each screen with time. It is impossible for the person monitoring the screens to keep the same level of attention all the time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6DEB479-B16F-D2C3-5D97-6F90A85416FA}"/>
              </a:ext>
            </a:extLst>
          </p:cNvPr>
          <p:cNvSpPr>
            <a:spLocks noGrp="1"/>
          </p:cNvSpPr>
          <p:nvPr>
            <p:ph type="ftr" sz="quarter" idx="11"/>
          </p:nvPr>
        </p:nvSpPr>
        <p:spPr>
          <a:xfrm>
            <a:off x="590843" y="6398475"/>
            <a:ext cx="8400757" cy="195682"/>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D2486B32-5A2A-9590-4E65-FBCD78555411}"/>
              </a:ext>
            </a:extLst>
          </p:cNvPr>
          <p:cNvSpPr>
            <a:spLocks noGrp="1"/>
          </p:cNvSpPr>
          <p:nvPr>
            <p:ph type="sldNum" sz="quarter" idx="12"/>
          </p:nvPr>
        </p:nvSpPr>
        <p:spPr/>
        <p:txBody>
          <a:bodyPr/>
          <a:lstStyle/>
          <a:p>
            <a:fld id="{4A5A435B-81E9-4357-A82E-A4F07391AE6F}" type="slidenum">
              <a:rPr lang="en-US" smtClean="0"/>
              <a:t>6</a:t>
            </a:fld>
            <a:endParaRPr lang="en-US" dirty="0"/>
          </a:p>
        </p:txBody>
      </p:sp>
    </p:spTree>
    <p:extLst>
      <p:ext uri="{BB962C8B-B14F-4D97-AF65-F5344CB8AC3E}">
        <p14:creationId xmlns:p14="http://schemas.microsoft.com/office/powerpoint/2010/main" val="18620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3E8D-6970-4CB8-B48B-DFB9D475E0A9}"/>
              </a:ext>
            </a:extLst>
          </p:cNvPr>
          <p:cNvSpPr>
            <a:spLocks noGrp="1"/>
          </p:cNvSpPr>
          <p:nvPr>
            <p:ph type="title"/>
          </p:nvPr>
        </p:nvSpPr>
        <p:spPr>
          <a:xfrm>
            <a:off x="609893" y="952500"/>
            <a:ext cx="6447501" cy="990600"/>
          </a:xfrm>
        </p:spPr>
        <p:txBody>
          <a:bodyPr/>
          <a:lstStyle/>
          <a:p>
            <a:r>
              <a:rPr lang="en-US" dirty="0">
                <a:latin typeface="Times New Roman" panose="02020603050405020304" pitchFamily="18" charset="0"/>
                <a:cs typeface="Times New Roman" panose="02020603050405020304" pitchFamily="18" charset="0"/>
              </a:rPr>
              <a:t>Existing System(</a:t>
            </a:r>
            <a:r>
              <a:rPr lang="en-US" dirty="0" err="1">
                <a:latin typeface="Times New Roman" panose="02020603050405020304" pitchFamily="18" charset="0"/>
                <a:cs typeface="Times New Roman" panose="02020603050405020304" pitchFamily="18" charset="0"/>
              </a:rPr>
              <a:t>Contd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FCF730-7AD9-4669-9563-2DB5B7374CA2}"/>
              </a:ext>
            </a:extLst>
          </p:cNvPr>
          <p:cNvSpPr>
            <a:spLocks noGrp="1"/>
          </p:cNvSpPr>
          <p:nvPr>
            <p:ph idx="1"/>
          </p:nvPr>
        </p:nvSpPr>
        <p:spPr>
          <a:xfrm>
            <a:off x="508001" y="2224367"/>
            <a:ext cx="8127998" cy="3185833"/>
          </a:xfrm>
        </p:spPr>
        <p:txBody>
          <a:bodyPr>
            <a:noAutofit/>
          </a:bodyPr>
          <a:lstStyle/>
          <a:p>
            <a:pPr algn="just">
              <a:buFont typeface="+mj-lt"/>
              <a:buAutoNum type="arabicPeriod" startAt="2"/>
            </a:pPr>
            <a:r>
              <a:rPr lang="en-US" sz="1600" dirty="0">
                <a:latin typeface="Times New Roman" panose="02020603050405020304" pitchFamily="18" charset="0"/>
                <a:cs typeface="Times New Roman" panose="02020603050405020304" pitchFamily="18" charset="0"/>
              </a:rPr>
              <a:t>Most of the effort was related to concealed weapon detection (CWD)technique using image fusion.</a:t>
            </a:r>
          </a:p>
          <a:p>
            <a:pPr algn="just"/>
            <a:r>
              <a:rPr lang="en-US" sz="1600" dirty="0">
                <a:latin typeface="Times New Roman" panose="02020603050405020304" pitchFamily="18" charset="0"/>
                <a:cs typeface="Times New Roman" panose="02020603050405020304" pitchFamily="18" charset="0"/>
              </a:rPr>
              <a:t>They used IR image and visual fusion to detect hidden weapons in a situation where the image of the scene was present over and under exposed area.</a:t>
            </a:r>
          </a:p>
          <a:p>
            <a:pPr marL="0" indent="0" algn="just">
              <a:buNone/>
            </a:pPr>
            <a:r>
              <a:rPr lang="en-US" sz="1600" dirty="0">
                <a:solidFill>
                  <a:schemeClr val="accent1"/>
                </a:solidFill>
                <a:latin typeface="Times New Roman" panose="02020603050405020304" pitchFamily="18" charset="0"/>
                <a:cs typeface="Times New Roman" panose="02020603050405020304" pitchFamily="18" charset="0"/>
              </a:rPr>
              <a:t>Drawbacks:</a:t>
            </a:r>
          </a:p>
          <a:p>
            <a:pPr algn="just"/>
            <a:r>
              <a:rPr lang="en-US" sz="1600" dirty="0">
                <a:latin typeface="Times New Roman" panose="02020603050405020304" pitchFamily="18" charset="0"/>
                <a:cs typeface="Times New Roman" panose="02020603050405020304" pitchFamily="18" charset="0"/>
              </a:rPr>
              <a:t>Current techniques attain high precision by using various combinations of extractors and detectors, either by using easy intensity descriptors, boundary detection, and pattern matching or by using more complicated techniques such as cascade classifiers with boosting. </a:t>
            </a:r>
          </a:p>
          <a:p>
            <a:pPr algn="just"/>
            <a:r>
              <a:rPr lang="en-US" sz="1600" dirty="0">
                <a:latin typeface="Times New Roman" panose="02020603050405020304" pitchFamily="18" charset="0"/>
                <a:cs typeface="Times New Roman" panose="02020603050405020304" pitchFamily="18" charset="0"/>
              </a:rPr>
              <a:t>These systems were based on metal detection; non-metallic guns cannot be detected. </a:t>
            </a:r>
          </a:p>
          <a:p>
            <a:pPr algn="just"/>
            <a:r>
              <a:rPr lang="en-US" sz="1600" dirty="0">
                <a:latin typeface="Times New Roman" panose="02020603050405020304" pitchFamily="18" charset="0"/>
                <a:cs typeface="Times New Roman" panose="02020603050405020304" pitchFamily="18" charset="0"/>
              </a:rPr>
              <a:t>They were costly to use in many locations because they need to be coupled with X-ray scanners and conveyor belts.</a:t>
            </a:r>
          </a:p>
          <a:p>
            <a:pPr algn="just"/>
            <a:r>
              <a:rPr lang="en-US" sz="1600" dirty="0">
                <a:latin typeface="Times New Roman" panose="02020603050405020304" pitchFamily="18" charset="0"/>
                <a:cs typeface="Times New Roman" panose="02020603050405020304" pitchFamily="18" charset="0"/>
              </a:rPr>
              <a:t> They responds to all metallic objects, so were not accurate.</a:t>
            </a:r>
            <a:endParaRPr lang="en-IN"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9789CF5-DC24-9AD5-A23C-EF5EF3529203}"/>
              </a:ext>
            </a:extLst>
          </p:cNvPr>
          <p:cNvSpPr>
            <a:spLocks noGrp="1"/>
          </p:cNvSpPr>
          <p:nvPr>
            <p:ph type="ftr" sz="quarter" idx="11"/>
          </p:nvPr>
        </p:nvSpPr>
        <p:spPr>
          <a:xfrm>
            <a:off x="590843" y="6365497"/>
            <a:ext cx="8324557" cy="19677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5957CFD3-2408-4067-DD61-B898D6125B4E}"/>
              </a:ext>
            </a:extLst>
          </p:cNvPr>
          <p:cNvSpPr>
            <a:spLocks noGrp="1"/>
          </p:cNvSpPr>
          <p:nvPr>
            <p:ph type="sldNum" sz="quarter" idx="12"/>
          </p:nvPr>
        </p:nvSpPr>
        <p:spPr/>
        <p:txBody>
          <a:bodyPr/>
          <a:lstStyle/>
          <a:p>
            <a:fld id="{4A5A435B-81E9-4357-A82E-A4F07391AE6F}" type="slidenum">
              <a:rPr lang="en-US" smtClean="0"/>
              <a:t>7</a:t>
            </a:fld>
            <a:endParaRPr lang="en-US"/>
          </a:p>
        </p:txBody>
      </p:sp>
    </p:spTree>
    <p:extLst>
      <p:ext uri="{BB962C8B-B14F-4D97-AF65-F5344CB8AC3E}">
        <p14:creationId xmlns:p14="http://schemas.microsoft.com/office/powerpoint/2010/main" val="282491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1306-D56E-4468-A7D3-A8B422D32B4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Systems(</a:t>
            </a:r>
            <a:r>
              <a:rPr lang="en-US" dirty="0" err="1">
                <a:latin typeface="Times New Roman" panose="02020603050405020304" pitchFamily="18" charset="0"/>
                <a:cs typeface="Times New Roman" panose="02020603050405020304" pitchFamily="18" charset="0"/>
              </a:rPr>
              <a:t>Contd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51C2A3-B43C-4F87-BEAD-18EB3F5C1EF3}"/>
              </a:ext>
            </a:extLst>
          </p:cNvPr>
          <p:cNvSpPr>
            <a:spLocks noGrp="1"/>
          </p:cNvSpPr>
          <p:nvPr>
            <p:ph idx="1"/>
          </p:nvPr>
        </p:nvSpPr>
        <p:spPr>
          <a:xfrm>
            <a:off x="457200" y="2438400"/>
            <a:ext cx="8153400" cy="3886200"/>
          </a:xfrm>
        </p:spPr>
        <p:txBody>
          <a:bodyPr>
            <a:normAutofit/>
          </a:bodyPr>
          <a:lstStyle/>
          <a:p>
            <a:pPr algn="just">
              <a:buFont typeface="+mj-lt"/>
              <a:buAutoNum type="arabicPeriod" startAt="3"/>
            </a:pPr>
            <a:r>
              <a:rPr lang="en-US" dirty="0">
                <a:latin typeface="Times New Roman" panose="02020603050405020304" pitchFamily="18" charset="0"/>
                <a:cs typeface="Times New Roman" panose="02020603050405020304" pitchFamily="18" charset="0"/>
              </a:rPr>
              <a:t>In the past few years, deep learning in particular convolutional neural network (CNN) has given groundbreaking results in object categorizing and detection. It has achieved finest results thus far in classical problems of image processing such as grouping, detection and localization.</a:t>
            </a:r>
          </a:p>
          <a:p>
            <a:pPr marL="0" indent="0" algn="just">
              <a:buNone/>
            </a:pPr>
            <a:r>
              <a:rPr lang="en-US" dirty="0">
                <a:solidFill>
                  <a:schemeClr val="accent1"/>
                </a:solidFill>
                <a:latin typeface="Times New Roman" panose="02020603050405020304" pitchFamily="18" charset="0"/>
                <a:cs typeface="Times New Roman" panose="02020603050405020304" pitchFamily="18" charset="0"/>
              </a:rPr>
              <a:t>Drawbacks:</a:t>
            </a:r>
          </a:p>
          <a:p>
            <a:pPr algn="just"/>
            <a:r>
              <a:rPr lang="en-US" dirty="0">
                <a:latin typeface="Times New Roman" panose="02020603050405020304" pitchFamily="18" charset="0"/>
                <a:cs typeface="Times New Roman" panose="02020603050405020304" pitchFamily="18" charset="0"/>
              </a:rPr>
              <a:t>The first and main problem is the data through which CNN learn its features to be used later for classification and detection.</a:t>
            </a:r>
          </a:p>
          <a:p>
            <a:pPr algn="just"/>
            <a:r>
              <a:rPr lang="en-US" dirty="0">
                <a:latin typeface="Times New Roman" panose="02020603050405020304" pitchFamily="18" charset="0"/>
                <a:cs typeface="Times New Roman" panose="02020603050405020304" pitchFamily="18" charset="0"/>
              </a:rPr>
              <a:t>No standard dataset was available for weapons.</a:t>
            </a:r>
          </a:p>
          <a:p>
            <a:pPr algn="just"/>
            <a:r>
              <a:rPr lang="en-US" dirty="0">
                <a:latin typeface="Times New Roman" panose="02020603050405020304" pitchFamily="18" charset="0"/>
                <a:cs typeface="Times New Roman" panose="02020603050405020304" pitchFamily="18" charset="0"/>
              </a:rPr>
              <a:t>For real-time scenarios, making a novel dataset manually was a very long and time-consuming process. </a:t>
            </a:r>
          </a:p>
        </p:txBody>
      </p:sp>
      <p:sp>
        <p:nvSpPr>
          <p:cNvPr id="4" name="Footer Placeholder 3">
            <a:extLst>
              <a:ext uri="{FF2B5EF4-FFF2-40B4-BE49-F238E27FC236}">
                <a16:creationId xmlns:a16="http://schemas.microsoft.com/office/drawing/2014/main" id="{980AE8DC-1798-E3B9-4777-CF3D8AF8BAD8}"/>
              </a:ext>
            </a:extLst>
          </p:cNvPr>
          <p:cNvSpPr>
            <a:spLocks noGrp="1"/>
          </p:cNvSpPr>
          <p:nvPr>
            <p:ph type="ftr" sz="quarter" idx="11"/>
          </p:nvPr>
        </p:nvSpPr>
        <p:spPr>
          <a:xfrm>
            <a:off x="590843" y="6365497"/>
            <a:ext cx="8324557" cy="196773"/>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F9D34763-3EF5-63B4-D2F7-42B1358E44CA}"/>
              </a:ext>
            </a:extLst>
          </p:cNvPr>
          <p:cNvSpPr>
            <a:spLocks noGrp="1"/>
          </p:cNvSpPr>
          <p:nvPr>
            <p:ph type="sldNum" sz="quarter" idx="12"/>
          </p:nvPr>
        </p:nvSpPr>
        <p:spPr/>
        <p:txBody>
          <a:bodyPr/>
          <a:lstStyle/>
          <a:p>
            <a:fld id="{4A5A435B-81E9-4357-A82E-A4F07391AE6F}" type="slidenum">
              <a:rPr lang="en-US" smtClean="0"/>
              <a:t>8</a:t>
            </a:fld>
            <a:endParaRPr lang="en-US"/>
          </a:p>
        </p:txBody>
      </p:sp>
    </p:spTree>
    <p:extLst>
      <p:ext uri="{BB962C8B-B14F-4D97-AF65-F5344CB8AC3E}">
        <p14:creationId xmlns:p14="http://schemas.microsoft.com/office/powerpoint/2010/main" val="265364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CE2E-CA1F-48E1-B2C9-71FB7116D0D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Systems(</a:t>
            </a:r>
            <a:r>
              <a:rPr lang="en-US" dirty="0" err="1">
                <a:latin typeface="Times New Roman" panose="02020603050405020304" pitchFamily="18" charset="0"/>
                <a:cs typeface="Times New Roman" panose="02020603050405020304" pitchFamily="18" charset="0"/>
              </a:rPr>
              <a:t>Contd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93903B-EA91-4EC7-B3EF-1A6E74878E79}"/>
              </a:ext>
            </a:extLst>
          </p:cNvPr>
          <p:cNvSpPr>
            <a:spLocks noGrp="1"/>
          </p:cNvSpPr>
          <p:nvPr>
            <p:ph idx="1"/>
          </p:nvPr>
        </p:nvSpPr>
        <p:spPr>
          <a:xfrm>
            <a:off x="457201" y="2209800"/>
            <a:ext cx="8095956" cy="4038600"/>
          </a:xfrm>
        </p:spPr>
        <p:txBody>
          <a:bodyPr>
            <a:normAutofit/>
          </a:bodyPr>
          <a:lstStyle/>
          <a:p>
            <a:pPr algn="just"/>
            <a:r>
              <a:rPr lang="en-US" sz="2000" dirty="0">
                <a:latin typeface="Times New Roman" panose="02020603050405020304" pitchFamily="18" charset="0"/>
                <a:cs typeface="Times New Roman" panose="02020603050405020304" pitchFamily="18" charset="0"/>
              </a:rPr>
              <a:t>Labeling the desired database is not an easy task, as all data needs to be labeled manually. </a:t>
            </a:r>
          </a:p>
          <a:p>
            <a:pPr algn="just"/>
            <a:r>
              <a:rPr lang="en-US" sz="2000" dirty="0">
                <a:latin typeface="Times New Roman" panose="02020603050405020304" pitchFamily="18" charset="0"/>
                <a:cs typeface="Times New Roman" panose="02020603050405020304" pitchFamily="18" charset="0"/>
              </a:rPr>
              <a:t>Different detection algorithms were used, so a labeled dataset for one algorithm cannot be utilized for the other one. </a:t>
            </a:r>
          </a:p>
          <a:p>
            <a:pPr algn="just"/>
            <a:r>
              <a:rPr lang="en-US" sz="2000" dirty="0">
                <a:latin typeface="Times New Roman" panose="02020603050405020304" pitchFamily="18" charset="0"/>
                <a:cs typeface="Times New Roman" panose="02020603050405020304" pitchFamily="18" charset="0"/>
              </a:rPr>
              <a:t>Every algorithm requires different labeling and preprocessing operations for the same-labeled database. </a:t>
            </a:r>
          </a:p>
          <a:p>
            <a:pPr algn="just"/>
            <a:r>
              <a:rPr lang="en-US" sz="2000" dirty="0">
                <a:latin typeface="Times New Roman" panose="02020603050405020304" pitchFamily="18" charset="0"/>
                <a:cs typeface="Times New Roman" panose="02020603050405020304" pitchFamily="18" charset="0"/>
              </a:rPr>
              <a:t>As for real-time implementation, detection systems require the exact location of the weapon so gun blocking or occlusion is also a problem that arises frequently and it could occur because of self, inter-object, or background blocking.</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58EFF45-0321-1ACA-2E37-F7DC1C5A65C9}"/>
              </a:ext>
            </a:extLst>
          </p:cNvPr>
          <p:cNvSpPr>
            <a:spLocks noGrp="1"/>
          </p:cNvSpPr>
          <p:nvPr>
            <p:ph type="ftr" sz="quarter" idx="11"/>
          </p:nvPr>
        </p:nvSpPr>
        <p:spPr>
          <a:xfrm>
            <a:off x="590843" y="6248400"/>
            <a:ext cx="8400757" cy="345757"/>
          </a:xfrm>
        </p:spPr>
        <p:txBody>
          <a:bodyPr/>
          <a:lstStyle/>
          <a:p>
            <a:r>
              <a:rPr lang="en-US" dirty="0"/>
              <a:t>Weapon Detection in Real-Time CCTV Videos Using Deep Learning                  			    				           Batch-4</a:t>
            </a:r>
          </a:p>
        </p:txBody>
      </p:sp>
      <p:sp>
        <p:nvSpPr>
          <p:cNvPr id="5" name="Slide Number Placeholder 4">
            <a:extLst>
              <a:ext uri="{FF2B5EF4-FFF2-40B4-BE49-F238E27FC236}">
                <a16:creationId xmlns:a16="http://schemas.microsoft.com/office/drawing/2014/main" id="{441F6C63-C061-FFE0-A108-02CA7C42AA04}"/>
              </a:ext>
            </a:extLst>
          </p:cNvPr>
          <p:cNvSpPr>
            <a:spLocks noGrp="1"/>
          </p:cNvSpPr>
          <p:nvPr>
            <p:ph type="sldNum" sz="quarter" idx="12"/>
          </p:nvPr>
        </p:nvSpPr>
        <p:spPr/>
        <p:txBody>
          <a:bodyPr/>
          <a:lstStyle/>
          <a:p>
            <a:fld id="{4A5A435B-81E9-4357-A82E-A4F07391AE6F}" type="slidenum">
              <a:rPr lang="en-US" smtClean="0"/>
              <a:t>9</a:t>
            </a:fld>
            <a:endParaRPr lang="en-US"/>
          </a:p>
        </p:txBody>
      </p:sp>
    </p:spTree>
    <p:extLst>
      <p:ext uri="{BB962C8B-B14F-4D97-AF65-F5344CB8AC3E}">
        <p14:creationId xmlns:p14="http://schemas.microsoft.com/office/powerpoint/2010/main" val="87000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462</TotalTime>
  <Words>2379</Words>
  <Application>Microsoft Office PowerPoint</Application>
  <PresentationFormat>On-screen Show (4:3)</PresentationFormat>
  <Paragraphs>217</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 Gothic</vt:lpstr>
      <vt:lpstr>Consolas</vt:lpstr>
      <vt:lpstr>Times New Roman</vt:lpstr>
      <vt:lpstr>Wingdings 3</vt:lpstr>
      <vt:lpstr>Ion Boardroom</vt:lpstr>
      <vt:lpstr>Weapon Detection in Real-Time CCTV Videos Using Deep Learning</vt:lpstr>
      <vt:lpstr>Contents</vt:lpstr>
      <vt:lpstr>Abstract</vt:lpstr>
      <vt:lpstr>Problem Statement </vt:lpstr>
      <vt:lpstr>Introduction </vt:lpstr>
      <vt:lpstr>Existing System</vt:lpstr>
      <vt:lpstr>Existing System(Contd…)</vt:lpstr>
      <vt:lpstr>Existing Systems(Contd…)</vt:lpstr>
      <vt:lpstr>Existing Systems(Contd…)</vt:lpstr>
      <vt:lpstr>Requirements</vt:lpstr>
      <vt:lpstr>Methodology</vt:lpstr>
      <vt:lpstr>Methodology (contd…)</vt:lpstr>
      <vt:lpstr>Algorithm</vt:lpstr>
      <vt:lpstr>Dataset</vt:lpstr>
      <vt:lpstr>PowerPoint Presentation</vt:lpstr>
      <vt:lpstr>MODULES</vt:lpstr>
      <vt:lpstr>Performance Calculations</vt:lpstr>
      <vt:lpstr>Performance Calculations</vt:lpstr>
      <vt:lpstr>UML Diagrams</vt:lpstr>
      <vt:lpstr>USECASE DIAGRAM</vt:lpstr>
      <vt:lpstr>ACTIVITY DIAGRAM</vt:lpstr>
      <vt:lpstr>SEQUENCE DIAGRAM</vt:lpstr>
      <vt:lpstr>COLABORATION DIAGRAM</vt:lpstr>
      <vt:lpstr>CLASS DIAGRAM</vt:lpstr>
      <vt:lpstr>COMPONENT DIAGRAM</vt:lpstr>
      <vt:lpstr>DEPLOYMENT DIAGRAM</vt:lpstr>
      <vt:lpstr>DATAFLOW DIAGRAM</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exam2</dc:creator>
  <cp:lastModifiedBy>battinanandini2002@gmail.com</cp:lastModifiedBy>
  <cp:revision>29</cp:revision>
  <dcterms:created xsi:type="dcterms:W3CDTF">2022-08-08T03:13:26Z</dcterms:created>
  <dcterms:modified xsi:type="dcterms:W3CDTF">2022-12-13T18:14:17Z</dcterms:modified>
</cp:coreProperties>
</file>